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99" r:id="rId4"/>
  </p:sldMasterIdLst>
  <p:notesMasterIdLst>
    <p:notesMasterId r:id="rId23"/>
  </p:notesMasterIdLst>
  <p:handoutMasterIdLst>
    <p:handoutMasterId r:id="rId24"/>
  </p:handoutMasterIdLst>
  <p:sldIdLst>
    <p:sldId id="336" r:id="rId5"/>
    <p:sldId id="315" r:id="rId6"/>
    <p:sldId id="326" r:id="rId7"/>
    <p:sldId id="314" r:id="rId8"/>
    <p:sldId id="319" r:id="rId9"/>
    <p:sldId id="318" r:id="rId10"/>
    <p:sldId id="321" r:id="rId11"/>
    <p:sldId id="320" r:id="rId12"/>
    <p:sldId id="327" r:id="rId13"/>
    <p:sldId id="328" r:id="rId14"/>
    <p:sldId id="329" r:id="rId15"/>
    <p:sldId id="330" r:id="rId16"/>
    <p:sldId id="331" r:id="rId17"/>
    <p:sldId id="332" r:id="rId18"/>
    <p:sldId id="333" r:id="rId19"/>
    <p:sldId id="334" r:id="rId20"/>
    <p:sldId id="335" r:id="rId21"/>
    <p:sldId id="325"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D38E535-F39B-FBC4-5590-758FDD849694}" name="Rachael Pictor" initials="RP" userId="S::Rachael.Pictor@esa.edu.au::fe60ff15-6cfd-4b17-b848-f3bb877b0f7c" providerId="AD"/>
  <p188:author id="{C45700C7-E621-9E55-87F9-E677FD960443}" name="Aja Bongiorno" initials="AB" userId="S::Aja.Bongiorno@esa.edu.au::f06bccf4-c259-48cd-b259-591b80ae2829" providerId="AD"/>
  <p188:author id="{92D011FB-E587-8D1F-64AA-2EC6A225EA05}" name="Martine Power" initials="MP" userId="S::Martine.Power@esa.edu.au::f3410e55-3c0b-475c-b0b5-72038337e5c9"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Marshall, Susan" initials="MS" lastIdx="2" clrIdx="0">
    <p:extLst>
      <p:ext uri="{19B8F6BF-5375-455C-9EA6-DF929625EA0E}">
        <p15:presenceInfo xmlns:p15="http://schemas.microsoft.com/office/powerpoint/2012/main" userId="S-1-5-21-1165393157-1467447052-924725345-835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E7E6"/>
    <a:srgbClr val="AAAAAA"/>
    <a:srgbClr val="C3F0C8"/>
    <a:srgbClr val="797979"/>
    <a:srgbClr val="929292"/>
    <a:srgbClr val="4A4949"/>
    <a:srgbClr val="FFFFFF"/>
    <a:srgbClr val="37C6F4"/>
    <a:srgbClr val="423F3E"/>
    <a:srgbClr val="1E326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5696EB3-DDDE-6599-CCA1-BF237BB6687E}" v="10" dt="2026-01-12T01:14:26.52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2445" autoAdjust="0"/>
    <p:restoredTop sz="70165" autoAdjust="0"/>
  </p:normalViewPr>
  <p:slideViewPr>
    <p:cSldViewPr snapToGrid="0">
      <p:cViewPr varScale="1">
        <p:scale>
          <a:sx n="44" d="100"/>
          <a:sy n="44" d="100"/>
        </p:scale>
        <p:origin x="36" y="232"/>
      </p:cViewPr>
      <p:guideLst>
        <p:guide orient="horz" pos="2160"/>
        <p:guide pos="3840"/>
      </p:guideLst>
    </p:cSldViewPr>
  </p:slideViewPr>
  <p:outlineViewPr>
    <p:cViewPr>
      <p:scale>
        <a:sx n="33" d="100"/>
        <a:sy n="33" d="100"/>
      </p:scale>
      <p:origin x="0" y="-3544"/>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5/10/relationships/revisionInfo" Target="revisionInfo.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E0B0F5A-A4B6-1445-B787-BE24B631172B}" type="datetimeFigureOut">
              <a:rPr lang="en-US" smtClean="0"/>
              <a:t>1/12/2026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FD21F94-3B82-0E46-AA84-93CD419A07C4}" type="slidenum">
              <a:rPr lang="en-US" smtClean="0"/>
              <a:t>‹#›</a:t>
            </a:fld>
            <a:endParaRPr lang="en-US"/>
          </a:p>
        </p:txBody>
      </p:sp>
    </p:spTree>
    <p:extLst>
      <p:ext uri="{BB962C8B-B14F-4D97-AF65-F5344CB8AC3E}">
        <p14:creationId xmlns:p14="http://schemas.microsoft.com/office/powerpoint/2010/main" val="343088695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366173-362B-D04E-A8C6-1F9B01BD3CEA}" type="datetimeFigureOut">
              <a:rPr lang="en-US" smtClean="0"/>
              <a:t>1/12/2026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1249D7B-2EBF-184B-95B6-5DC5896BB3B8}" type="slidenum">
              <a:rPr lang="en-US" smtClean="0"/>
              <a:t>‹#›</a:t>
            </a:fld>
            <a:endParaRPr lang="en-US"/>
          </a:p>
        </p:txBody>
      </p:sp>
    </p:spTree>
    <p:extLst>
      <p:ext uri="{BB962C8B-B14F-4D97-AF65-F5344CB8AC3E}">
        <p14:creationId xmlns:p14="http://schemas.microsoft.com/office/powerpoint/2010/main" val="12469581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91249D7B-2EBF-184B-95B6-5DC5896BB3B8}" type="slidenum">
              <a:rPr lang="en-US" smtClean="0"/>
              <a:t>1</a:t>
            </a:fld>
            <a:endParaRPr lang="en-US"/>
          </a:p>
        </p:txBody>
      </p:sp>
    </p:spTree>
    <p:extLst>
      <p:ext uri="{BB962C8B-B14F-4D97-AF65-F5344CB8AC3E}">
        <p14:creationId xmlns:p14="http://schemas.microsoft.com/office/powerpoint/2010/main" val="40949460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3B3D46-96CD-1A64-2DA5-57604563DD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55D0B6-2C84-95E3-45D1-A9C94DDF5DE3}"/>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39B5E3EC-9BFF-FA22-8799-7D5DD7345616}"/>
              </a:ext>
            </a:extLst>
          </p:cNvPr>
          <p:cNvSpPr>
            <a:spLocks noGrp="1"/>
          </p:cNvSpPr>
          <p:nvPr>
            <p:ph type="body" idx="1"/>
          </p:nvPr>
        </p:nvSpPr>
        <p:spPr/>
        <p:txBody>
          <a:bodyPr/>
          <a:lstStyle/>
          <a:p>
            <a:r>
              <a:rPr lang="en-US" dirty="0"/>
              <a:t>Share with staff these national policies and</a:t>
            </a:r>
            <a:r>
              <a:rPr lang="en-US" baseline="0" dirty="0"/>
              <a:t> frameworks related to student wellbeing. </a:t>
            </a:r>
          </a:p>
          <a:p>
            <a:endParaRPr lang="en-US" baseline="0" dirty="0"/>
          </a:p>
          <a:p>
            <a:r>
              <a:rPr lang="en-US" baseline="0" dirty="0"/>
              <a:t>Encourage staff to take some time to follow up and explore these resources after the session.</a:t>
            </a:r>
            <a:endParaRPr lang="en-US" dirty="0"/>
          </a:p>
        </p:txBody>
      </p:sp>
      <p:sp>
        <p:nvSpPr>
          <p:cNvPr id="4" name="Slide Number Placeholder 3">
            <a:extLst>
              <a:ext uri="{FF2B5EF4-FFF2-40B4-BE49-F238E27FC236}">
                <a16:creationId xmlns:a16="http://schemas.microsoft.com/office/drawing/2014/main" id="{30133C40-9BDB-29B9-1C5D-0B9E0959B409}"/>
              </a:ext>
            </a:extLst>
          </p:cNvPr>
          <p:cNvSpPr>
            <a:spLocks noGrp="1"/>
          </p:cNvSpPr>
          <p:nvPr>
            <p:ph type="sldNum" sz="quarter" idx="10"/>
          </p:nvPr>
        </p:nvSpPr>
        <p:spPr/>
        <p:txBody>
          <a:bodyPr/>
          <a:lstStyle/>
          <a:p>
            <a:fld id="{91249D7B-2EBF-184B-95B6-5DC5896BB3B8}" type="slidenum">
              <a:rPr lang="en-US" smtClean="0"/>
              <a:t>10</a:t>
            </a:fld>
            <a:endParaRPr lang="en-US"/>
          </a:p>
        </p:txBody>
      </p:sp>
    </p:spTree>
    <p:extLst>
      <p:ext uri="{BB962C8B-B14F-4D97-AF65-F5344CB8AC3E}">
        <p14:creationId xmlns:p14="http://schemas.microsoft.com/office/powerpoint/2010/main" val="41449481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247130-BB97-8EFB-8135-C03FC148FA5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E53248-6B13-68E6-39BC-4CAADB2B24B3}"/>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598C670A-3383-7FF1-1EDA-57F2306DBBF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Have staff individually, or in pairs, conduct the School Wellbeing Check.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a:t>
            </a:r>
            <a:r>
              <a:rPr lang="en-US" baseline="0" dirty="0"/>
              <a:t> 25 questions in the Check tool are based on the Australian Student Wellbeing Framework and will provide a snapshot of your school’s wellbeing. Once participants have answered all 25 questions, have them generate their report and be ready to share what they’ve discovered. The aim of this exercise is to see what the school is doing well and to identify areas for improvement. Be prepared to acknowledge and compare where perceptions/answers may have resulted in different reports.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 </a:t>
            </a:r>
          </a:p>
          <a:p>
            <a:r>
              <a:rPr lang="en-US" b="0" baseline="0" dirty="0"/>
              <a:t>Note: If your group doesn’t have access to the Student Wellbeing Hub site or internet to take the survey online, please follow the steps below. Then skip to Slide 13.</a:t>
            </a:r>
          </a:p>
          <a:p>
            <a:pPr marL="171450" indent="-171450">
              <a:buFont typeface="Arial" panose="020B0604020202020204" pitchFamily="34" charset="0"/>
              <a:buChar char="•"/>
            </a:pPr>
            <a:r>
              <a:rPr lang="en-US" b="0" baseline="0" dirty="0"/>
              <a:t>Print copies (1 per participant or 1 per pair) of the sample 25-question survey (PDF) and hand them out.</a:t>
            </a:r>
          </a:p>
          <a:p>
            <a:pPr marL="171450" indent="-171450">
              <a:buFont typeface="Arial" panose="020B0604020202020204" pitchFamily="34" charset="0"/>
              <a:buChar char="•"/>
            </a:pPr>
            <a:r>
              <a:rPr lang="en-US" b="0" baseline="0" dirty="0"/>
              <a:t>Staff complete the survey questions (individually or in pairs) on the handout.</a:t>
            </a:r>
          </a:p>
          <a:p>
            <a:pPr marL="171450" indent="-171450">
              <a:buFont typeface="Arial" panose="020B0604020202020204" pitchFamily="34" charset="0"/>
              <a:buChar char="•"/>
            </a:pPr>
            <a:r>
              <a:rPr lang="en-US" b="0" baseline="0" dirty="0"/>
              <a:t>Participants share their surveys with a partner, another pair, or the whole group.</a:t>
            </a:r>
          </a:p>
          <a:p>
            <a:pPr marL="171450" indent="-171450">
              <a:buFont typeface="Arial" panose="020B0604020202020204" pitchFamily="34" charset="0"/>
              <a:buChar char="•"/>
            </a:pPr>
            <a:r>
              <a:rPr lang="en-US" b="0" baseline="0" dirty="0"/>
              <a:t>Although no digital report will be generated, discussion could take place around questions that ranked lowest or highest on the scale.</a:t>
            </a:r>
          </a:p>
          <a:p>
            <a:pPr marL="171450" indent="-171450">
              <a:buFont typeface="Arial" panose="020B0604020202020204" pitchFamily="34" charset="0"/>
              <a:buChar char="•"/>
            </a:pPr>
            <a:r>
              <a:rPr lang="en-US" b="0" baseline="0" dirty="0"/>
              <a:t>Show Slides 13 to 15 as a ‘sample’ report for discussion.</a:t>
            </a:r>
          </a:p>
          <a:p>
            <a:pPr marL="0" indent="0">
              <a:buFont typeface="Arial" panose="020B0604020202020204" pitchFamily="34" charset="0"/>
              <a:buNone/>
            </a:pPr>
            <a:endParaRPr lang="en-US" baseline="0" dirty="0"/>
          </a:p>
        </p:txBody>
      </p:sp>
      <p:sp>
        <p:nvSpPr>
          <p:cNvPr id="4" name="Slide Number Placeholder 3">
            <a:extLst>
              <a:ext uri="{FF2B5EF4-FFF2-40B4-BE49-F238E27FC236}">
                <a16:creationId xmlns:a16="http://schemas.microsoft.com/office/drawing/2014/main" id="{515CD1C8-A7F9-C58E-78FD-C423844017E8}"/>
              </a:ext>
            </a:extLst>
          </p:cNvPr>
          <p:cNvSpPr>
            <a:spLocks noGrp="1"/>
          </p:cNvSpPr>
          <p:nvPr>
            <p:ph type="sldNum" sz="quarter" idx="10"/>
          </p:nvPr>
        </p:nvSpPr>
        <p:spPr/>
        <p:txBody>
          <a:bodyPr/>
          <a:lstStyle/>
          <a:p>
            <a:fld id="{91249D7B-2EBF-184B-95B6-5DC5896BB3B8}" type="slidenum">
              <a:rPr lang="en-US" smtClean="0"/>
              <a:t>11</a:t>
            </a:fld>
            <a:endParaRPr lang="en-US" dirty="0"/>
          </a:p>
        </p:txBody>
      </p:sp>
    </p:spTree>
    <p:extLst>
      <p:ext uri="{BB962C8B-B14F-4D97-AF65-F5344CB8AC3E}">
        <p14:creationId xmlns:p14="http://schemas.microsoft.com/office/powerpoint/2010/main" val="18595641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2C7FE6-ABD2-0C65-629D-54A1F44ED1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846890-1BDA-41F6-8E59-EFB5E74825C0}"/>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A065704E-8F87-3EE9-7FD7-5DA0E1398B50}"/>
              </a:ext>
            </a:extLst>
          </p:cNvPr>
          <p:cNvSpPr>
            <a:spLocks noGrp="1"/>
          </p:cNvSpPr>
          <p:nvPr>
            <p:ph type="body" idx="1"/>
          </p:nvPr>
        </p:nvSpPr>
        <p:spPr/>
        <p:txBody>
          <a:bodyPr/>
          <a:lstStyle/>
          <a:p>
            <a:r>
              <a:rPr lang="en-US" dirty="0"/>
              <a:t>Discuss these report results as a group.</a:t>
            </a:r>
          </a:p>
          <a:p>
            <a:endParaRPr lang="en-US" dirty="0"/>
          </a:p>
          <a:p>
            <a:r>
              <a:rPr lang="en-US" dirty="0"/>
              <a:t>How would it feel to have ‘partnerships’ as your identified</a:t>
            </a:r>
            <a:r>
              <a:rPr lang="en-US" baseline="0" dirty="0"/>
              <a:t> ‘greatest strength’? </a:t>
            </a:r>
          </a:p>
          <a:p>
            <a:endParaRPr lang="en-US" baseline="0" dirty="0"/>
          </a:p>
          <a:p>
            <a:r>
              <a:rPr lang="en-US" baseline="0" dirty="0"/>
              <a:t>How might we respond to ‘leadership’ being identified as the ‘key area for improvement’? </a:t>
            </a:r>
          </a:p>
          <a:p>
            <a:endParaRPr lang="en-US" baseline="0" dirty="0"/>
          </a:p>
          <a:p>
            <a:r>
              <a:rPr lang="en-US" baseline="0" dirty="0"/>
              <a:t>What practical actions could we take to improve our ‘leadership’ area?</a:t>
            </a:r>
            <a:endParaRPr lang="en-US" dirty="0"/>
          </a:p>
        </p:txBody>
      </p:sp>
      <p:sp>
        <p:nvSpPr>
          <p:cNvPr id="4" name="Slide Number Placeholder 3">
            <a:extLst>
              <a:ext uri="{FF2B5EF4-FFF2-40B4-BE49-F238E27FC236}">
                <a16:creationId xmlns:a16="http://schemas.microsoft.com/office/drawing/2014/main" id="{5B6ADF04-655B-B36B-07C4-1F4C83A16970}"/>
              </a:ext>
            </a:extLst>
          </p:cNvPr>
          <p:cNvSpPr>
            <a:spLocks noGrp="1"/>
          </p:cNvSpPr>
          <p:nvPr>
            <p:ph type="sldNum" sz="quarter" idx="10"/>
          </p:nvPr>
        </p:nvSpPr>
        <p:spPr/>
        <p:txBody>
          <a:bodyPr/>
          <a:lstStyle/>
          <a:p>
            <a:fld id="{91249D7B-2EBF-184B-95B6-5DC5896BB3B8}" type="slidenum">
              <a:rPr lang="en-US" smtClean="0"/>
              <a:t>13</a:t>
            </a:fld>
            <a:endParaRPr lang="en-US" dirty="0"/>
          </a:p>
        </p:txBody>
      </p:sp>
    </p:spTree>
    <p:extLst>
      <p:ext uri="{BB962C8B-B14F-4D97-AF65-F5344CB8AC3E}">
        <p14:creationId xmlns:p14="http://schemas.microsoft.com/office/powerpoint/2010/main" val="26561151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6AA4AC-20B9-BA5F-4C37-F5AC2EEA1D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A4B541-58E1-BE2C-A229-C8035017E0E2}"/>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C20C4BA6-72AC-1702-8023-BDCF068F204B}"/>
              </a:ext>
            </a:extLst>
          </p:cNvPr>
          <p:cNvSpPr>
            <a:spLocks noGrp="1"/>
          </p:cNvSpPr>
          <p:nvPr>
            <p:ph type="body" idx="1"/>
          </p:nvPr>
        </p:nvSpPr>
        <p:spPr/>
        <p:txBody>
          <a:bodyPr/>
          <a:lstStyle/>
          <a:p>
            <a:r>
              <a:rPr lang="en-US" dirty="0"/>
              <a:t>How</a:t>
            </a:r>
            <a:r>
              <a:rPr lang="en-US" baseline="0" dirty="0"/>
              <a:t> would you interpret this graph in terms of a school’s wellbeing?</a:t>
            </a:r>
            <a:endParaRPr lang="en-US" dirty="0"/>
          </a:p>
        </p:txBody>
      </p:sp>
      <p:sp>
        <p:nvSpPr>
          <p:cNvPr id="4" name="Slide Number Placeholder 3">
            <a:extLst>
              <a:ext uri="{FF2B5EF4-FFF2-40B4-BE49-F238E27FC236}">
                <a16:creationId xmlns:a16="http://schemas.microsoft.com/office/drawing/2014/main" id="{E8315441-D3DF-C0A9-627A-34300E2E8172}"/>
              </a:ext>
            </a:extLst>
          </p:cNvPr>
          <p:cNvSpPr>
            <a:spLocks noGrp="1"/>
          </p:cNvSpPr>
          <p:nvPr>
            <p:ph type="sldNum" sz="quarter" idx="10"/>
          </p:nvPr>
        </p:nvSpPr>
        <p:spPr/>
        <p:txBody>
          <a:bodyPr/>
          <a:lstStyle/>
          <a:p>
            <a:fld id="{91249D7B-2EBF-184B-95B6-5DC5896BB3B8}" type="slidenum">
              <a:rPr lang="en-US" smtClean="0"/>
              <a:t>14</a:t>
            </a:fld>
            <a:endParaRPr lang="en-US" dirty="0"/>
          </a:p>
        </p:txBody>
      </p:sp>
    </p:spTree>
    <p:extLst>
      <p:ext uri="{BB962C8B-B14F-4D97-AF65-F5344CB8AC3E}">
        <p14:creationId xmlns:p14="http://schemas.microsoft.com/office/powerpoint/2010/main" val="5468175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C996B2-1AD0-4DBF-B16D-42543C94F63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60E53A-1034-FEED-FF30-A181FC099791}"/>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14667E32-498D-8D77-CC1B-662BA5B670AD}"/>
              </a:ext>
            </a:extLst>
          </p:cNvPr>
          <p:cNvSpPr>
            <a:spLocks noGrp="1"/>
          </p:cNvSpPr>
          <p:nvPr>
            <p:ph type="body" idx="1"/>
          </p:nvPr>
        </p:nvSpPr>
        <p:spPr/>
        <p:txBody>
          <a:bodyPr/>
          <a:lstStyle/>
          <a:p>
            <a:r>
              <a:rPr lang="en-US" dirty="0"/>
              <a:t>Discuss</a:t>
            </a:r>
            <a:r>
              <a:rPr lang="en-US" baseline="0" dirty="0"/>
              <a:t> as a group: h</a:t>
            </a:r>
            <a:r>
              <a:rPr lang="en-US" dirty="0"/>
              <a:t>ow useful is this part of </a:t>
            </a:r>
            <a:r>
              <a:rPr lang="en-US"/>
              <a:t>the report</a:t>
            </a:r>
            <a:r>
              <a:rPr lang="en-US" dirty="0"/>
              <a:t>? </a:t>
            </a:r>
          </a:p>
        </p:txBody>
      </p:sp>
      <p:sp>
        <p:nvSpPr>
          <p:cNvPr id="4" name="Slide Number Placeholder 3">
            <a:extLst>
              <a:ext uri="{FF2B5EF4-FFF2-40B4-BE49-F238E27FC236}">
                <a16:creationId xmlns:a16="http://schemas.microsoft.com/office/drawing/2014/main" id="{44428EF3-9F55-513C-3059-CF760D1122DD}"/>
              </a:ext>
            </a:extLst>
          </p:cNvPr>
          <p:cNvSpPr>
            <a:spLocks noGrp="1"/>
          </p:cNvSpPr>
          <p:nvPr>
            <p:ph type="sldNum" sz="quarter" idx="10"/>
          </p:nvPr>
        </p:nvSpPr>
        <p:spPr/>
        <p:txBody>
          <a:bodyPr/>
          <a:lstStyle/>
          <a:p>
            <a:fld id="{91249D7B-2EBF-184B-95B6-5DC5896BB3B8}" type="slidenum">
              <a:rPr lang="en-US" smtClean="0"/>
              <a:t>15</a:t>
            </a:fld>
            <a:endParaRPr lang="en-US" dirty="0"/>
          </a:p>
        </p:txBody>
      </p:sp>
    </p:spTree>
    <p:extLst>
      <p:ext uri="{BB962C8B-B14F-4D97-AF65-F5344CB8AC3E}">
        <p14:creationId xmlns:p14="http://schemas.microsoft.com/office/powerpoint/2010/main" val="9597578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479D40-6BF3-5F43-2A10-6B33FE6CA2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D38E0D-2D8D-C319-AE9C-552C38097D5C}"/>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393023DD-3246-0A1C-F6DE-2C467F59D15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2A848FA-D6C6-FE7B-E913-A516ED23BA73}"/>
              </a:ext>
            </a:extLst>
          </p:cNvPr>
          <p:cNvSpPr>
            <a:spLocks noGrp="1"/>
          </p:cNvSpPr>
          <p:nvPr>
            <p:ph type="sldNum" sz="quarter" idx="10"/>
          </p:nvPr>
        </p:nvSpPr>
        <p:spPr/>
        <p:txBody>
          <a:bodyPr/>
          <a:lstStyle/>
          <a:p>
            <a:fld id="{91249D7B-2EBF-184B-95B6-5DC5896BB3B8}" type="slidenum">
              <a:rPr lang="en-US" smtClean="0"/>
              <a:t>16</a:t>
            </a:fld>
            <a:endParaRPr lang="en-US" dirty="0"/>
          </a:p>
        </p:txBody>
      </p:sp>
    </p:spTree>
    <p:extLst>
      <p:ext uri="{BB962C8B-B14F-4D97-AF65-F5344CB8AC3E}">
        <p14:creationId xmlns:p14="http://schemas.microsoft.com/office/powerpoint/2010/main" val="34033467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38E940-1538-372E-A378-3F337A6F80B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53ABF7-A1E3-4B6F-5FA7-6FB2E8BD5CAE}"/>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41787153-0485-6CC4-7C1D-18E1860BF062}"/>
              </a:ext>
            </a:extLst>
          </p:cNvPr>
          <p:cNvSpPr>
            <a:spLocks noGrp="1"/>
          </p:cNvSpPr>
          <p:nvPr>
            <p:ph type="body" idx="1"/>
          </p:nvPr>
        </p:nvSpPr>
        <p:spPr/>
        <p:txBody>
          <a:bodyPr/>
          <a:lstStyle/>
          <a:p>
            <a:r>
              <a:rPr lang="en-US" dirty="0"/>
              <a:t>For those using the School Wellbeing Check online, share with staff some of the available functions. Share with the group the ability within the tool to create a group with colleagues</a:t>
            </a:r>
            <a:r>
              <a:rPr lang="en-US" baseline="0" dirty="0"/>
              <a:t> or faculty members</a:t>
            </a:r>
            <a:r>
              <a:rPr lang="en-US" dirty="0"/>
              <a:t> to get further insight into your school’s wellbeing.</a:t>
            </a:r>
          </a:p>
        </p:txBody>
      </p:sp>
      <p:sp>
        <p:nvSpPr>
          <p:cNvPr id="4" name="Slide Number Placeholder 3">
            <a:extLst>
              <a:ext uri="{FF2B5EF4-FFF2-40B4-BE49-F238E27FC236}">
                <a16:creationId xmlns:a16="http://schemas.microsoft.com/office/drawing/2014/main" id="{547F14A4-A75E-7588-73A4-4307CCDF4572}"/>
              </a:ext>
            </a:extLst>
          </p:cNvPr>
          <p:cNvSpPr>
            <a:spLocks noGrp="1"/>
          </p:cNvSpPr>
          <p:nvPr>
            <p:ph type="sldNum" sz="quarter" idx="10"/>
          </p:nvPr>
        </p:nvSpPr>
        <p:spPr/>
        <p:txBody>
          <a:bodyPr/>
          <a:lstStyle/>
          <a:p>
            <a:fld id="{91249D7B-2EBF-184B-95B6-5DC5896BB3B8}" type="slidenum">
              <a:rPr lang="en-US" smtClean="0"/>
              <a:t>17</a:t>
            </a:fld>
            <a:endParaRPr lang="en-US" dirty="0"/>
          </a:p>
        </p:txBody>
      </p:sp>
    </p:spTree>
    <p:extLst>
      <p:ext uri="{BB962C8B-B14F-4D97-AF65-F5344CB8AC3E}">
        <p14:creationId xmlns:p14="http://schemas.microsoft.com/office/powerpoint/2010/main" val="3419422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a:p>
            <a:r>
              <a:rPr lang="en-US" dirty="0"/>
              <a:t>For references, further information and related resources, visit the Student Wellbeing Hub.</a:t>
            </a:r>
          </a:p>
        </p:txBody>
      </p:sp>
      <p:sp>
        <p:nvSpPr>
          <p:cNvPr id="4" name="Slide Number Placeholder 3"/>
          <p:cNvSpPr>
            <a:spLocks noGrp="1"/>
          </p:cNvSpPr>
          <p:nvPr>
            <p:ph type="sldNum" sz="quarter" idx="5"/>
          </p:nvPr>
        </p:nvSpPr>
        <p:spPr/>
        <p:txBody>
          <a:bodyPr/>
          <a:lstStyle/>
          <a:p>
            <a:fld id="{91249D7B-2EBF-184B-95B6-5DC5896BB3B8}" type="slidenum">
              <a:rPr lang="en-US" smtClean="0"/>
              <a:t>18</a:t>
            </a:fld>
            <a:endParaRPr lang="en-US"/>
          </a:p>
        </p:txBody>
      </p:sp>
    </p:spTree>
    <p:extLst>
      <p:ext uri="{BB962C8B-B14F-4D97-AF65-F5344CB8AC3E}">
        <p14:creationId xmlns:p14="http://schemas.microsoft.com/office/powerpoint/2010/main" val="29321337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Introduce the presentation to your staff.</a:t>
            </a:r>
          </a:p>
        </p:txBody>
      </p:sp>
      <p:sp>
        <p:nvSpPr>
          <p:cNvPr id="4" name="Slide Number Placeholder 3"/>
          <p:cNvSpPr>
            <a:spLocks noGrp="1"/>
          </p:cNvSpPr>
          <p:nvPr>
            <p:ph type="sldNum" sz="quarter" idx="10"/>
          </p:nvPr>
        </p:nvSpPr>
        <p:spPr/>
        <p:txBody>
          <a:bodyPr/>
          <a:lstStyle/>
          <a:p>
            <a:fld id="{91249D7B-2EBF-184B-95B6-5DC5896BB3B8}" type="slidenum">
              <a:rPr lang="en-US" smtClean="0"/>
              <a:t>2</a:t>
            </a:fld>
            <a:endParaRPr lang="en-US" dirty="0"/>
          </a:p>
        </p:txBody>
      </p:sp>
    </p:spTree>
    <p:extLst>
      <p:ext uri="{BB962C8B-B14F-4D97-AF65-F5344CB8AC3E}">
        <p14:creationId xmlns:p14="http://schemas.microsoft.com/office/powerpoint/2010/main" val="8115269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DB2476-48AD-273B-FC5B-846A12842BF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656BC4F-0D08-881C-AF6D-3E20A60F952B}"/>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747158A4-DD43-9B87-55AE-B672D7940F9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Encourage staff input, participation, collaboration, questions, comments and feedback throughout the workshop/presentation.</a:t>
            </a:r>
          </a:p>
        </p:txBody>
      </p:sp>
      <p:sp>
        <p:nvSpPr>
          <p:cNvPr id="4" name="Slide Number Placeholder 3">
            <a:extLst>
              <a:ext uri="{FF2B5EF4-FFF2-40B4-BE49-F238E27FC236}">
                <a16:creationId xmlns:a16="http://schemas.microsoft.com/office/drawing/2014/main" id="{7A192797-F423-3BED-C477-A8BA95B787AF}"/>
              </a:ext>
            </a:extLst>
          </p:cNvPr>
          <p:cNvSpPr>
            <a:spLocks noGrp="1"/>
          </p:cNvSpPr>
          <p:nvPr>
            <p:ph type="sldNum" sz="quarter" idx="10"/>
          </p:nvPr>
        </p:nvSpPr>
        <p:spPr/>
        <p:txBody>
          <a:bodyPr/>
          <a:lstStyle/>
          <a:p>
            <a:fld id="{91249D7B-2EBF-184B-95B6-5DC5896BB3B8}" type="slidenum">
              <a:rPr lang="en-US" smtClean="0"/>
              <a:t>3</a:t>
            </a:fld>
            <a:endParaRPr lang="en-US" dirty="0"/>
          </a:p>
        </p:txBody>
      </p:sp>
    </p:spTree>
    <p:extLst>
      <p:ext uri="{BB962C8B-B14F-4D97-AF65-F5344CB8AC3E}">
        <p14:creationId xmlns:p14="http://schemas.microsoft.com/office/powerpoint/2010/main" val="12552640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r>
              <a:rPr lang="en-US" dirty="0"/>
              <a:t>Have participants form small groups of 3 or 4 people. </a:t>
            </a:r>
          </a:p>
          <a:p>
            <a:endParaRPr lang="en-US" dirty="0"/>
          </a:p>
          <a:p>
            <a:r>
              <a:rPr lang="en-US" dirty="0"/>
              <a:t>At tables, have them start </a:t>
            </a:r>
            <a:r>
              <a:rPr lang="en-US" baseline="0" dirty="0"/>
              <a:t>with a</a:t>
            </a:r>
            <a:r>
              <a:rPr lang="en-US" dirty="0"/>
              <a:t> 5-minute</a:t>
            </a:r>
            <a:r>
              <a:rPr lang="en-US" baseline="0" dirty="0"/>
              <a:t> brainstorm to define ‘wellbeing’, capturing their thoughts on sticky notes or paper.</a:t>
            </a:r>
          </a:p>
          <a:p>
            <a:endParaRPr lang="en-US" baseline="0" dirty="0"/>
          </a:p>
          <a:p>
            <a:r>
              <a:rPr lang="en-US" baseline="0" dirty="0"/>
              <a:t>At the end of 5 minutes, groups will share these (add sticky notes to poster paper or write on a white board). </a:t>
            </a:r>
          </a:p>
          <a:p>
            <a:endParaRPr lang="en-US" baseline="0" dirty="0"/>
          </a:p>
          <a:p>
            <a:r>
              <a:rPr lang="en-US" baseline="0" dirty="0"/>
              <a:t>As a whole group, you might like to encourage discussion around the multidimensional nature of the concept of wellbeing, how there can be many different interpretations of the concept, and how this concept might be used differently in educational contexts in Australia and elsewhere, as well as across different fields, for example, psychology, health and wellness, national policy, and curriculum etc.</a:t>
            </a:r>
            <a:endParaRPr lang="en-US" dirty="0"/>
          </a:p>
        </p:txBody>
      </p:sp>
      <p:sp>
        <p:nvSpPr>
          <p:cNvPr id="4" name="Slide Number Placeholder 3"/>
          <p:cNvSpPr>
            <a:spLocks noGrp="1"/>
          </p:cNvSpPr>
          <p:nvPr>
            <p:ph type="sldNum" sz="quarter" idx="10"/>
          </p:nvPr>
        </p:nvSpPr>
        <p:spPr/>
        <p:txBody>
          <a:bodyPr/>
          <a:lstStyle/>
          <a:p>
            <a:fld id="{91249D7B-2EBF-184B-95B6-5DC5896BB3B8}" type="slidenum">
              <a:rPr lang="en-US" smtClean="0"/>
              <a:t>4</a:t>
            </a:fld>
            <a:endParaRPr lang="en-US"/>
          </a:p>
        </p:txBody>
      </p:sp>
    </p:spTree>
    <p:extLst>
      <p:ext uri="{BB962C8B-B14F-4D97-AF65-F5344CB8AC3E}">
        <p14:creationId xmlns:p14="http://schemas.microsoft.com/office/powerpoint/2010/main" val="608449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dirty="0"/>
              <a:t>Share this</a:t>
            </a:r>
            <a:r>
              <a:rPr lang="en-US" baseline="0" dirty="0"/>
              <a:t> short video, which captures the key elements of the Australian Student Wellbeing Framework. </a:t>
            </a:r>
          </a:p>
          <a:p>
            <a:endParaRPr lang="en-US" baseline="0" dirty="0"/>
          </a:p>
          <a:p>
            <a:r>
              <a:rPr lang="en-US" baseline="0" dirty="0"/>
              <a:t>After watching, have everyone share any comments, questions or feedback. </a:t>
            </a:r>
          </a:p>
          <a:p>
            <a:endParaRPr lang="en-US" baseline="0" dirty="0"/>
          </a:p>
          <a:p>
            <a:r>
              <a:rPr lang="en-US" baseline="0" dirty="0"/>
              <a:t>Ask staff to consider the prompt question and capture any responses.</a:t>
            </a:r>
            <a:endParaRPr lang="en-US" dirty="0"/>
          </a:p>
        </p:txBody>
      </p:sp>
      <p:sp>
        <p:nvSpPr>
          <p:cNvPr id="4" name="Slide Number Placeholder 3"/>
          <p:cNvSpPr>
            <a:spLocks noGrp="1"/>
          </p:cNvSpPr>
          <p:nvPr>
            <p:ph type="sldNum" sz="quarter" idx="10"/>
          </p:nvPr>
        </p:nvSpPr>
        <p:spPr/>
        <p:txBody>
          <a:bodyPr/>
          <a:lstStyle/>
          <a:p>
            <a:fld id="{91249D7B-2EBF-184B-95B6-5DC5896BB3B8}" type="slidenum">
              <a:rPr lang="en-US" smtClean="0"/>
              <a:t>5</a:t>
            </a:fld>
            <a:endParaRPr lang="en-US"/>
          </a:p>
        </p:txBody>
      </p:sp>
    </p:spTree>
    <p:extLst>
      <p:ext uri="{BB962C8B-B14F-4D97-AF65-F5344CB8AC3E}">
        <p14:creationId xmlns:p14="http://schemas.microsoft.com/office/powerpoint/2010/main" val="37265796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dirty="0"/>
              <a:t>Consider some</a:t>
            </a:r>
            <a:r>
              <a:rPr lang="en-US" baseline="0" dirty="0"/>
              <a:t> dimensions of wellbeing, noted on the left. </a:t>
            </a:r>
          </a:p>
          <a:p>
            <a:endParaRPr lang="en-US" baseline="0" dirty="0"/>
          </a:p>
          <a:p>
            <a:r>
              <a:rPr lang="en-US" baseline="0" dirty="0"/>
              <a:t>Discuss each and feel free to add others to this list. </a:t>
            </a:r>
          </a:p>
          <a:p>
            <a:endParaRPr lang="en-US" baseline="0" dirty="0"/>
          </a:p>
          <a:p>
            <a:r>
              <a:rPr lang="en-US" baseline="0" dirty="0"/>
              <a:t>Prompt discussion about how we might collect evidence about these dimensions in relation to our students. </a:t>
            </a:r>
          </a:p>
          <a:p>
            <a:endParaRPr lang="en-US" baseline="0" dirty="0"/>
          </a:p>
          <a:p>
            <a:r>
              <a:rPr lang="en-US" baseline="0" dirty="0"/>
              <a:t>Also ask how understanding these dimensions might also be important to apply to ourselves, and our school’s parents/families.</a:t>
            </a:r>
            <a:endParaRPr lang="en-US" dirty="0"/>
          </a:p>
        </p:txBody>
      </p:sp>
      <p:sp>
        <p:nvSpPr>
          <p:cNvPr id="4" name="Slide Number Placeholder 3"/>
          <p:cNvSpPr>
            <a:spLocks noGrp="1"/>
          </p:cNvSpPr>
          <p:nvPr>
            <p:ph type="sldNum" sz="quarter" idx="10"/>
          </p:nvPr>
        </p:nvSpPr>
        <p:spPr/>
        <p:txBody>
          <a:bodyPr/>
          <a:lstStyle/>
          <a:p>
            <a:fld id="{91249D7B-2EBF-184B-95B6-5DC5896BB3B8}" type="slidenum">
              <a:rPr lang="en-US" smtClean="0"/>
              <a:t>6</a:t>
            </a:fld>
            <a:endParaRPr lang="en-US"/>
          </a:p>
        </p:txBody>
      </p:sp>
    </p:spTree>
    <p:extLst>
      <p:ext uri="{BB962C8B-B14F-4D97-AF65-F5344CB8AC3E}">
        <p14:creationId xmlns:p14="http://schemas.microsoft.com/office/powerpoint/2010/main" val="10526835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dirty="0"/>
              <a:t>Have staff think</a:t>
            </a:r>
            <a:r>
              <a:rPr lang="en-US" baseline="0" dirty="0"/>
              <a:t> about the two statements and the quote from the Mitchell Institute paper (</a:t>
            </a:r>
            <a:r>
              <a:rPr lang="en-US" i="1" dirty="0"/>
              <a:t>Education data: harnessing the potential</a:t>
            </a:r>
            <a:r>
              <a:rPr lang="en-US" dirty="0"/>
              <a:t>; 2016) </a:t>
            </a:r>
            <a:r>
              <a:rPr lang="en-US" baseline="0" dirty="0"/>
              <a:t>that follows. What are the implications for our teaching and learning approaches? Our wellbeing policies? Other?</a:t>
            </a:r>
          </a:p>
          <a:p>
            <a:endParaRPr lang="en-US" baseline="0" dirty="0"/>
          </a:p>
          <a:p>
            <a:r>
              <a:rPr lang="en-US" sz="1200" b="0" i="0" kern="1200" dirty="0">
                <a:solidFill>
                  <a:schemeClr val="tx1"/>
                </a:solidFill>
                <a:effectLst/>
                <a:latin typeface="+mn-lt"/>
                <a:ea typeface="+mn-ea"/>
                <a:cs typeface="+mn-cs"/>
              </a:rPr>
              <a:t>Discuss how, as educators, we know how important wellbeing is for learning. Evidence shows that when students develop their social and emotional skills for wellbeing, health and safety, there is a direct impact on their learning outcomes. </a:t>
            </a:r>
          </a:p>
          <a:p>
            <a:endParaRPr lang="en-US" sz="1200" b="0" i="0" kern="1200" baseline="0" dirty="0">
              <a:solidFill>
                <a:schemeClr val="tx1"/>
              </a:solidFill>
              <a:effectLst/>
              <a:latin typeface="+mn-lt"/>
              <a:ea typeface="+mn-ea"/>
              <a:cs typeface="+mn-cs"/>
            </a:endParaRPr>
          </a:p>
          <a:p>
            <a:r>
              <a:rPr lang="en-US" baseline="0" dirty="0"/>
              <a:t>Explore opportunities where we can highlight this reciprocal relationship between wellbeing and learning with our students. </a:t>
            </a:r>
            <a:endParaRPr lang="en-US" dirty="0"/>
          </a:p>
        </p:txBody>
      </p:sp>
      <p:sp>
        <p:nvSpPr>
          <p:cNvPr id="4" name="Slide Number Placeholder 3"/>
          <p:cNvSpPr>
            <a:spLocks noGrp="1"/>
          </p:cNvSpPr>
          <p:nvPr>
            <p:ph type="sldNum" sz="quarter" idx="10"/>
          </p:nvPr>
        </p:nvSpPr>
        <p:spPr/>
        <p:txBody>
          <a:bodyPr/>
          <a:lstStyle/>
          <a:p>
            <a:fld id="{91249D7B-2EBF-184B-95B6-5DC5896BB3B8}" type="slidenum">
              <a:rPr lang="en-US" smtClean="0"/>
              <a:t>7</a:t>
            </a:fld>
            <a:endParaRPr lang="en-US"/>
          </a:p>
        </p:txBody>
      </p:sp>
    </p:spTree>
    <p:extLst>
      <p:ext uri="{BB962C8B-B14F-4D97-AF65-F5344CB8AC3E}">
        <p14:creationId xmlns:p14="http://schemas.microsoft.com/office/powerpoint/2010/main" val="1338116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dirty="0"/>
              <a:t>Consider that if we agree there’s a direct</a:t>
            </a:r>
            <a:r>
              <a:rPr lang="en-US" baseline="0" dirty="0"/>
              <a:t> link between wellbeing and learning outcomes – and accept that we do measure student learning outcomes/success/achievement quite specifically using a variety of instruments – should we then also be measuring their levels of wellbeing?</a:t>
            </a:r>
          </a:p>
          <a:p>
            <a:endParaRPr lang="en-US" baseline="0" dirty="0"/>
          </a:p>
          <a:p>
            <a:r>
              <a:rPr lang="en-US" baseline="0" dirty="0"/>
              <a:t>And should we, as a staff, also be assessing our own wellbeing levels? </a:t>
            </a:r>
          </a:p>
          <a:p>
            <a:endParaRPr lang="en-US" baseline="0" dirty="0"/>
          </a:p>
          <a:p>
            <a:r>
              <a:rPr lang="en-US" baseline="0" dirty="0"/>
              <a:t>As a group, discuss and share ways we already measure, assess, observe and communicate these wellbeing dimensions in our students.</a:t>
            </a:r>
            <a:endParaRPr lang="en-US" dirty="0"/>
          </a:p>
        </p:txBody>
      </p:sp>
      <p:sp>
        <p:nvSpPr>
          <p:cNvPr id="4" name="Slide Number Placeholder 3"/>
          <p:cNvSpPr>
            <a:spLocks noGrp="1"/>
          </p:cNvSpPr>
          <p:nvPr>
            <p:ph type="sldNum" sz="quarter" idx="10"/>
          </p:nvPr>
        </p:nvSpPr>
        <p:spPr/>
        <p:txBody>
          <a:bodyPr/>
          <a:lstStyle/>
          <a:p>
            <a:fld id="{91249D7B-2EBF-184B-95B6-5DC5896BB3B8}" type="slidenum">
              <a:rPr lang="en-US" smtClean="0"/>
              <a:t>8</a:t>
            </a:fld>
            <a:endParaRPr lang="en-US"/>
          </a:p>
        </p:txBody>
      </p:sp>
    </p:spTree>
    <p:extLst>
      <p:ext uri="{BB962C8B-B14F-4D97-AF65-F5344CB8AC3E}">
        <p14:creationId xmlns:p14="http://schemas.microsoft.com/office/powerpoint/2010/main" val="34984132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663B85-E895-7E39-F471-78F06A5009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67700F5-BD4D-E405-78E7-B33EC104FDB1}"/>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B9E7C9E4-6980-EC40-EE94-81864F9C299B}"/>
              </a:ext>
            </a:extLst>
          </p:cNvPr>
          <p:cNvSpPr>
            <a:spLocks noGrp="1"/>
          </p:cNvSpPr>
          <p:nvPr>
            <p:ph type="body" idx="1"/>
          </p:nvPr>
        </p:nvSpPr>
        <p:spPr/>
        <p:txBody>
          <a:bodyPr/>
          <a:lstStyle/>
          <a:p>
            <a:r>
              <a:rPr lang="en-US" dirty="0"/>
              <a:t>Share with staff these reports and other information </a:t>
            </a:r>
            <a:r>
              <a:rPr lang="en-US" baseline="0" dirty="0"/>
              <a:t>about student wellbeing, health and safety from the Student Wellbeing Hub. </a:t>
            </a:r>
          </a:p>
          <a:p>
            <a:endParaRPr lang="en-US" baseline="0" dirty="0"/>
          </a:p>
          <a:p>
            <a:r>
              <a:rPr lang="en-US" baseline="0" dirty="0"/>
              <a:t>Ask participants to share any credible resources/sources they may regularly use to support wellbeing. </a:t>
            </a:r>
          </a:p>
          <a:p>
            <a:endParaRPr lang="en-US" baseline="0" dirty="0"/>
          </a:p>
          <a:p>
            <a:r>
              <a:rPr lang="en-US" baseline="0" dirty="0"/>
              <a:t>You might like to explore this topic more deeply as part of further professional learning.</a:t>
            </a:r>
            <a:endParaRPr lang="en-US" dirty="0"/>
          </a:p>
        </p:txBody>
      </p:sp>
      <p:sp>
        <p:nvSpPr>
          <p:cNvPr id="4" name="Slide Number Placeholder 3">
            <a:extLst>
              <a:ext uri="{FF2B5EF4-FFF2-40B4-BE49-F238E27FC236}">
                <a16:creationId xmlns:a16="http://schemas.microsoft.com/office/drawing/2014/main" id="{969407FA-9FE3-C560-F402-75C790A6E47B}"/>
              </a:ext>
            </a:extLst>
          </p:cNvPr>
          <p:cNvSpPr>
            <a:spLocks noGrp="1"/>
          </p:cNvSpPr>
          <p:nvPr>
            <p:ph type="sldNum" sz="quarter" idx="10"/>
          </p:nvPr>
        </p:nvSpPr>
        <p:spPr/>
        <p:txBody>
          <a:bodyPr/>
          <a:lstStyle/>
          <a:p>
            <a:fld id="{91249D7B-2EBF-184B-95B6-5DC5896BB3B8}" type="slidenum">
              <a:rPr lang="en-US" smtClean="0"/>
              <a:t>9</a:t>
            </a:fld>
            <a:endParaRPr lang="en-US"/>
          </a:p>
        </p:txBody>
      </p:sp>
    </p:spTree>
    <p:extLst>
      <p:ext uri="{BB962C8B-B14F-4D97-AF65-F5344CB8AC3E}">
        <p14:creationId xmlns:p14="http://schemas.microsoft.com/office/powerpoint/2010/main" val="363438772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14.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image" Target="../media/image7.emf"/><Relationship Id="rId4" Type="http://schemas.openxmlformats.org/officeDocument/2006/relationships/image" Target="../media/image15.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6.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pn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19.emf"/><Relationship Id="rId4" Type="http://schemas.openxmlformats.org/officeDocument/2006/relationships/image" Target="../media/image18.emf"/></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19.emf"/></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emf"/><Relationship Id="rId5" Type="http://schemas.openxmlformats.org/officeDocument/2006/relationships/image" Target="../media/image7.emf"/><Relationship Id="rId4"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10.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COVER">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Footer Placeholder 4">
            <a:extLst>
              <a:ext uri="{FF2B5EF4-FFF2-40B4-BE49-F238E27FC236}">
                <a16:creationId xmlns:a16="http://schemas.microsoft.com/office/drawing/2014/main" id="{03008CE8-F1C6-B24E-30CD-3CB89652C2EF}"/>
              </a:ext>
            </a:extLst>
          </p:cNvPr>
          <p:cNvSpPr>
            <a:spLocks noGrp="1"/>
          </p:cNvSpPr>
          <p:nvPr>
            <p:ph type="ftr" sz="quarter" idx="11"/>
          </p:nvPr>
        </p:nvSpPr>
        <p:spPr>
          <a:xfrm>
            <a:off x="4038600" y="6330713"/>
            <a:ext cx="4114800" cy="365125"/>
          </a:xfrm>
        </p:spPr>
        <p:txBody>
          <a:bodyPr/>
          <a:lstStyle/>
          <a:p>
            <a:r>
              <a:rPr lang="en-US"/>
              <a:t>Insert date</a:t>
            </a:r>
          </a:p>
        </p:txBody>
      </p:sp>
    </p:spTree>
    <p:extLst>
      <p:ext uri="{BB962C8B-B14F-4D97-AF65-F5344CB8AC3E}">
        <p14:creationId xmlns:p14="http://schemas.microsoft.com/office/powerpoint/2010/main" val="1071572503"/>
      </p:ext>
    </p:extLst>
  </p:cSld>
  <p:clrMapOvr>
    <a:masterClrMapping/>
  </p:clrMapOvr>
  <p:hf hdr="0" dt="0"/>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Pink Section Full">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F1EE646-427D-B291-751B-B0A914C4681D}"/>
              </a:ext>
            </a:extLst>
          </p:cNvPr>
          <p:cNvPicPr>
            <a:picLocks noChangeAspect="1"/>
          </p:cNvPicPr>
          <p:nvPr userDrawn="1"/>
        </p:nvPicPr>
        <p:blipFill>
          <a:blip r:embed="rId2">
            <a:alphaModFix/>
          </a:blip>
          <a:srcRect l="6430" t="7729" r="22395"/>
          <a:stretch>
            <a:fillRect/>
          </a:stretch>
        </p:blipFill>
        <p:spPr>
          <a:xfrm>
            <a:off x="-1" y="0"/>
            <a:ext cx="12192001" cy="1566472"/>
          </a:xfrm>
          <a:prstGeom prst="rect">
            <a:avLst/>
          </a:prstGeom>
        </p:spPr>
      </p:pic>
      <p:sp>
        <p:nvSpPr>
          <p:cNvPr id="7" name="Rectangle 6">
            <a:extLst>
              <a:ext uri="{FF2B5EF4-FFF2-40B4-BE49-F238E27FC236}">
                <a16:creationId xmlns:a16="http://schemas.microsoft.com/office/drawing/2014/main" id="{A3DB9441-8AE2-E522-327B-6C79C2F96715}"/>
              </a:ext>
            </a:extLst>
          </p:cNvPr>
          <p:cNvSpPr/>
          <p:nvPr userDrawn="1"/>
        </p:nvSpPr>
        <p:spPr>
          <a:xfrm>
            <a:off x="0" y="6223819"/>
            <a:ext cx="12192000" cy="634181"/>
          </a:xfrm>
          <a:prstGeom prst="rect">
            <a:avLst/>
          </a:prstGeom>
          <a:solidFill>
            <a:srgbClr val="FFFFFF">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Logo&#10;&#10;Description automatically generated">
            <a:extLst>
              <a:ext uri="{FF2B5EF4-FFF2-40B4-BE49-F238E27FC236}">
                <a16:creationId xmlns:a16="http://schemas.microsoft.com/office/drawing/2014/main" id="{623B994A-EBD2-4FA6-AB13-B6CDE933FA2E}"/>
              </a:ext>
            </a:extLst>
          </p:cNvPr>
          <p:cNvPicPr>
            <a:picLocks noChangeAspect="1"/>
          </p:cNvPicPr>
          <p:nvPr userDrawn="1"/>
        </p:nvPicPr>
        <p:blipFill>
          <a:blip r:embed="rId3"/>
          <a:stretch>
            <a:fillRect/>
          </a:stretch>
        </p:blipFill>
        <p:spPr>
          <a:xfrm>
            <a:off x="838200" y="6397675"/>
            <a:ext cx="2296814" cy="307777"/>
          </a:xfrm>
          <a:prstGeom prst="rect">
            <a:avLst/>
          </a:prstGeom>
        </p:spPr>
      </p:pic>
      <p:sp>
        <p:nvSpPr>
          <p:cNvPr id="5" name="TextBox 4">
            <a:extLst>
              <a:ext uri="{FF2B5EF4-FFF2-40B4-BE49-F238E27FC236}">
                <a16:creationId xmlns:a16="http://schemas.microsoft.com/office/drawing/2014/main" id="{556C7682-4329-AF65-FC90-DD11FEAE533D}"/>
              </a:ext>
            </a:extLst>
          </p:cNvPr>
          <p:cNvSpPr txBox="1"/>
          <p:nvPr userDrawn="1"/>
        </p:nvSpPr>
        <p:spPr>
          <a:xfrm>
            <a:off x="8617010" y="6452802"/>
            <a:ext cx="2736790" cy="184666"/>
          </a:xfrm>
          <a:prstGeom prst="rect">
            <a:avLst/>
          </a:prstGeom>
          <a:noFill/>
        </p:spPr>
        <p:txBody>
          <a:bodyPr wrap="square" lIns="0" tIns="0" rIns="0" bIns="0">
            <a:spAutoFit/>
          </a:bodyPr>
          <a:lstStyle/>
          <a:p>
            <a:pPr algn="r"/>
            <a:r>
              <a:rPr lang="en-AU" sz="1200" b="0" i="0">
                <a:solidFill>
                  <a:schemeClr val="tx1"/>
                </a:solidFill>
                <a:latin typeface="+mn-lt"/>
                <a:cs typeface="Gotham Rounded Bold"/>
              </a:rPr>
              <a:t>studentwellbeinghub.edu.au</a:t>
            </a:r>
            <a:endParaRPr lang="en-GB" sz="1200" b="0" i="0">
              <a:solidFill>
                <a:schemeClr val="tx1"/>
              </a:solidFill>
              <a:latin typeface="+mn-lt"/>
              <a:cs typeface="Gotham Rounded Bold"/>
            </a:endParaRPr>
          </a:p>
        </p:txBody>
      </p:sp>
      <p:pic>
        <p:nvPicPr>
          <p:cNvPr id="4" name="Picture 3">
            <a:extLst>
              <a:ext uri="{FF2B5EF4-FFF2-40B4-BE49-F238E27FC236}">
                <a16:creationId xmlns:a16="http://schemas.microsoft.com/office/drawing/2014/main" id="{2DDF49E2-7F7A-BF2A-872C-E921FA5516A6}"/>
              </a:ext>
            </a:extLst>
          </p:cNvPr>
          <p:cNvPicPr>
            <a:picLocks noChangeAspect="1"/>
          </p:cNvPicPr>
          <p:nvPr userDrawn="1"/>
        </p:nvPicPr>
        <p:blipFill>
          <a:blip r:embed="rId4"/>
          <a:srcRect/>
          <a:stretch/>
        </p:blipFill>
        <p:spPr>
          <a:xfrm>
            <a:off x="8699500" y="3674500"/>
            <a:ext cx="3492500" cy="2549319"/>
          </a:xfrm>
          <a:prstGeom prst="rect">
            <a:avLst/>
          </a:prstGeom>
        </p:spPr>
      </p:pic>
      <p:sp>
        <p:nvSpPr>
          <p:cNvPr id="26" name="Subtitle 11">
            <a:extLst>
              <a:ext uri="{FF2B5EF4-FFF2-40B4-BE49-F238E27FC236}">
                <a16:creationId xmlns:a16="http://schemas.microsoft.com/office/drawing/2014/main" id="{54E2CFA1-D63B-7325-71BC-A750FDBCCFDE}"/>
              </a:ext>
            </a:extLst>
          </p:cNvPr>
          <p:cNvSpPr>
            <a:spLocks noGrp="1"/>
          </p:cNvSpPr>
          <p:nvPr>
            <p:ph idx="4294967295" hasCustomPrompt="1"/>
          </p:nvPr>
        </p:nvSpPr>
        <p:spPr>
          <a:xfrm>
            <a:off x="838200" y="1719020"/>
            <a:ext cx="10262419" cy="4082013"/>
          </a:xfrm>
        </p:spPr>
        <p:txBody>
          <a:bodyPr lIns="0">
            <a:noAutofit/>
          </a:bodyPr>
          <a:lstStyle/>
          <a:p>
            <a:pPr marL="288000" lvl="0" indent="-288000">
              <a:lnSpc>
                <a:spcPct val="100000"/>
              </a:lnSpc>
            </a:pPr>
            <a:r>
              <a:rPr lang="en-US" sz="2600"/>
              <a:t> </a:t>
            </a:r>
          </a:p>
        </p:txBody>
      </p:sp>
      <p:sp>
        <p:nvSpPr>
          <p:cNvPr id="10" name="Title 1">
            <a:extLst>
              <a:ext uri="{FF2B5EF4-FFF2-40B4-BE49-F238E27FC236}">
                <a16:creationId xmlns:a16="http://schemas.microsoft.com/office/drawing/2014/main" id="{F8EA1A2C-4973-8322-6BD8-211AD197F032}"/>
              </a:ext>
            </a:extLst>
          </p:cNvPr>
          <p:cNvSpPr>
            <a:spLocks noGrp="1"/>
          </p:cNvSpPr>
          <p:nvPr>
            <p:ph type="title"/>
          </p:nvPr>
        </p:nvSpPr>
        <p:spPr>
          <a:xfrm>
            <a:off x="838200" y="309600"/>
            <a:ext cx="10515600" cy="604217"/>
          </a:xfrm>
        </p:spPr>
        <p:txBody>
          <a:bodyPr lIns="0"/>
          <a:lstStyle>
            <a:lvl1pPr>
              <a:defRPr sz="5000">
                <a:solidFill>
                  <a:srgbClr val="1E3263"/>
                </a:solidFill>
              </a:defRPr>
            </a:lvl1pPr>
          </a:lstStyle>
          <a:p>
            <a:r>
              <a:rPr lang="en-US"/>
              <a:t>Click to edit Master title style</a:t>
            </a:r>
          </a:p>
        </p:txBody>
      </p:sp>
    </p:spTree>
    <p:extLst>
      <p:ext uri="{BB962C8B-B14F-4D97-AF65-F5344CB8AC3E}">
        <p14:creationId xmlns:p14="http://schemas.microsoft.com/office/powerpoint/2010/main" val="16433237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Pink Section Full 2">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8865D70-6A5D-5F6E-37B6-093EA676E373}"/>
              </a:ext>
            </a:extLst>
          </p:cNvPr>
          <p:cNvPicPr>
            <a:picLocks noChangeAspect="1"/>
          </p:cNvPicPr>
          <p:nvPr userDrawn="1"/>
        </p:nvPicPr>
        <p:blipFill>
          <a:blip r:embed="rId2">
            <a:alphaModFix/>
          </a:blip>
          <a:srcRect l="6430" t="7729" r="22395"/>
          <a:stretch>
            <a:fillRect/>
          </a:stretch>
        </p:blipFill>
        <p:spPr>
          <a:xfrm>
            <a:off x="-1" y="0"/>
            <a:ext cx="12192001" cy="1566472"/>
          </a:xfrm>
          <a:prstGeom prst="rect">
            <a:avLst/>
          </a:prstGeom>
        </p:spPr>
      </p:pic>
      <p:sp>
        <p:nvSpPr>
          <p:cNvPr id="26" name="Subtitle 11">
            <a:extLst>
              <a:ext uri="{FF2B5EF4-FFF2-40B4-BE49-F238E27FC236}">
                <a16:creationId xmlns:a16="http://schemas.microsoft.com/office/drawing/2014/main" id="{54E2CFA1-D63B-7325-71BC-A750FDBCCFDE}"/>
              </a:ext>
            </a:extLst>
          </p:cNvPr>
          <p:cNvSpPr>
            <a:spLocks noGrp="1"/>
          </p:cNvSpPr>
          <p:nvPr>
            <p:ph idx="4294967295" hasCustomPrompt="1"/>
          </p:nvPr>
        </p:nvSpPr>
        <p:spPr>
          <a:xfrm>
            <a:off x="838200" y="1719020"/>
            <a:ext cx="10262419" cy="4082013"/>
          </a:xfrm>
        </p:spPr>
        <p:txBody>
          <a:bodyPr lIns="0">
            <a:noAutofit/>
          </a:bodyPr>
          <a:lstStyle/>
          <a:p>
            <a:pPr marL="288000" lvl="0" indent="-288000">
              <a:lnSpc>
                <a:spcPct val="100000"/>
              </a:lnSpc>
            </a:pPr>
            <a:r>
              <a:rPr lang="en-US" sz="2600"/>
              <a:t> </a:t>
            </a:r>
          </a:p>
        </p:txBody>
      </p:sp>
      <p:sp>
        <p:nvSpPr>
          <p:cNvPr id="7" name="Rectangle 6">
            <a:extLst>
              <a:ext uri="{FF2B5EF4-FFF2-40B4-BE49-F238E27FC236}">
                <a16:creationId xmlns:a16="http://schemas.microsoft.com/office/drawing/2014/main" id="{A3DB9441-8AE2-E522-327B-6C79C2F96715}"/>
              </a:ext>
            </a:extLst>
          </p:cNvPr>
          <p:cNvSpPr/>
          <p:nvPr userDrawn="1"/>
        </p:nvSpPr>
        <p:spPr>
          <a:xfrm>
            <a:off x="0" y="6223819"/>
            <a:ext cx="12192000" cy="634181"/>
          </a:xfrm>
          <a:prstGeom prst="rect">
            <a:avLst/>
          </a:prstGeom>
          <a:solidFill>
            <a:srgbClr val="FFFFFF">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Logo&#10;&#10;Description automatically generated">
            <a:extLst>
              <a:ext uri="{FF2B5EF4-FFF2-40B4-BE49-F238E27FC236}">
                <a16:creationId xmlns:a16="http://schemas.microsoft.com/office/drawing/2014/main" id="{623B994A-EBD2-4FA6-AB13-B6CDE933FA2E}"/>
              </a:ext>
            </a:extLst>
          </p:cNvPr>
          <p:cNvPicPr>
            <a:picLocks noChangeAspect="1"/>
          </p:cNvPicPr>
          <p:nvPr userDrawn="1"/>
        </p:nvPicPr>
        <p:blipFill>
          <a:blip r:embed="rId3"/>
          <a:stretch>
            <a:fillRect/>
          </a:stretch>
        </p:blipFill>
        <p:spPr>
          <a:xfrm>
            <a:off x="838200" y="6397675"/>
            <a:ext cx="2296814" cy="307777"/>
          </a:xfrm>
          <a:prstGeom prst="rect">
            <a:avLst/>
          </a:prstGeom>
        </p:spPr>
      </p:pic>
      <p:sp>
        <p:nvSpPr>
          <p:cNvPr id="5" name="TextBox 4">
            <a:extLst>
              <a:ext uri="{FF2B5EF4-FFF2-40B4-BE49-F238E27FC236}">
                <a16:creationId xmlns:a16="http://schemas.microsoft.com/office/drawing/2014/main" id="{556C7682-4329-AF65-FC90-DD11FEAE533D}"/>
              </a:ext>
            </a:extLst>
          </p:cNvPr>
          <p:cNvSpPr txBox="1"/>
          <p:nvPr userDrawn="1"/>
        </p:nvSpPr>
        <p:spPr>
          <a:xfrm>
            <a:off x="8617010" y="6452802"/>
            <a:ext cx="2736790" cy="184666"/>
          </a:xfrm>
          <a:prstGeom prst="rect">
            <a:avLst/>
          </a:prstGeom>
          <a:noFill/>
        </p:spPr>
        <p:txBody>
          <a:bodyPr wrap="square" lIns="0" tIns="0" rIns="0" bIns="0">
            <a:spAutoFit/>
          </a:bodyPr>
          <a:lstStyle/>
          <a:p>
            <a:pPr algn="r"/>
            <a:r>
              <a:rPr lang="en-AU" sz="1200" b="0" i="0">
                <a:solidFill>
                  <a:schemeClr val="tx1"/>
                </a:solidFill>
                <a:latin typeface="+mn-lt"/>
                <a:cs typeface="Gotham Rounded Bold"/>
              </a:rPr>
              <a:t>studentwellbeinghub.edu.au</a:t>
            </a:r>
            <a:endParaRPr lang="en-GB" sz="1200" b="0" i="0">
              <a:solidFill>
                <a:schemeClr val="tx1"/>
              </a:solidFill>
              <a:latin typeface="+mn-lt"/>
              <a:cs typeface="Gotham Rounded Bold"/>
            </a:endParaRPr>
          </a:p>
        </p:txBody>
      </p:sp>
      <p:pic>
        <p:nvPicPr>
          <p:cNvPr id="11" name="Picture 10">
            <a:extLst>
              <a:ext uri="{FF2B5EF4-FFF2-40B4-BE49-F238E27FC236}">
                <a16:creationId xmlns:a16="http://schemas.microsoft.com/office/drawing/2014/main" id="{AF402A28-F858-41A0-3A48-D39510576F22}"/>
              </a:ext>
            </a:extLst>
          </p:cNvPr>
          <p:cNvPicPr>
            <a:picLocks noChangeAspect="1"/>
          </p:cNvPicPr>
          <p:nvPr userDrawn="1"/>
        </p:nvPicPr>
        <p:blipFill>
          <a:blip r:embed="rId4"/>
          <a:srcRect/>
          <a:stretch/>
        </p:blipFill>
        <p:spPr>
          <a:xfrm flipV="1">
            <a:off x="9965523" y="3473018"/>
            <a:ext cx="2226477" cy="2750801"/>
          </a:xfrm>
          <a:prstGeom prst="rect">
            <a:avLst/>
          </a:prstGeom>
        </p:spPr>
      </p:pic>
      <p:pic>
        <p:nvPicPr>
          <p:cNvPr id="6" name="Picture 5">
            <a:extLst>
              <a:ext uri="{FF2B5EF4-FFF2-40B4-BE49-F238E27FC236}">
                <a16:creationId xmlns:a16="http://schemas.microsoft.com/office/drawing/2014/main" id="{72DC1DAD-DD0B-C01B-C929-B72BBE980180}"/>
              </a:ext>
            </a:extLst>
          </p:cNvPr>
          <p:cNvPicPr>
            <a:picLocks noChangeAspect="1"/>
          </p:cNvPicPr>
          <p:nvPr userDrawn="1"/>
        </p:nvPicPr>
        <p:blipFill>
          <a:blip r:embed="rId5"/>
          <a:srcRect l="-1" r="32721"/>
          <a:stretch>
            <a:fillRect/>
          </a:stretch>
        </p:blipFill>
        <p:spPr>
          <a:xfrm>
            <a:off x="10768647" y="560964"/>
            <a:ext cx="1423353" cy="1069296"/>
          </a:xfrm>
          <a:prstGeom prst="rect">
            <a:avLst/>
          </a:prstGeom>
        </p:spPr>
      </p:pic>
      <p:pic>
        <p:nvPicPr>
          <p:cNvPr id="9" name="Picture 8">
            <a:extLst>
              <a:ext uri="{FF2B5EF4-FFF2-40B4-BE49-F238E27FC236}">
                <a16:creationId xmlns:a16="http://schemas.microsoft.com/office/drawing/2014/main" id="{ABCC94BC-4E4B-CF6A-707A-A149E2EFA5C9}"/>
              </a:ext>
            </a:extLst>
          </p:cNvPr>
          <p:cNvPicPr>
            <a:picLocks noChangeAspect="1"/>
          </p:cNvPicPr>
          <p:nvPr userDrawn="1"/>
        </p:nvPicPr>
        <p:blipFill>
          <a:blip r:embed="rId5">
            <a:alphaModFix amt="59000"/>
          </a:blip>
          <a:stretch>
            <a:fillRect/>
          </a:stretch>
        </p:blipFill>
        <p:spPr>
          <a:xfrm>
            <a:off x="10502899" y="220532"/>
            <a:ext cx="1195440" cy="604217"/>
          </a:xfrm>
          <a:prstGeom prst="rect">
            <a:avLst/>
          </a:prstGeom>
        </p:spPr>
      </p:pic>
      <p:sp>
        <p:nvSpPr>
          <p:cNvPr id="12" name="Title 1">
            <a:extLst>
              <a:ext uri="{FF2B5EF4-FFF2-40B4-BE49-F238E27FC236}">
                <a16:creationId xmlns:a16="http://schemas.microsoft.com/office/drawing/2014/main" id="{956F2494-560E-A538-697F-1ADAD98C1890}"/>
              </a:ext>
            </a:extLst>
          </p:cNvPr>
          <p:cNvSpPr>
            <a:spLocks noGrp="1"/>
          </p:cNvSpPr>
          <p:nvPr>
            <p:ph type="title"/>
          </p:nvPr>
        </p:nvSpPr>
        <p:spPr>
          <a:xfrm>
            <a:off x="838200" y="309600"/>
            <a:ext cx="10515600" cy="604217"/>
          </a:xfrm>
        </p:spPr>
        <p:txBody>
          <a:bodyPr lIns="0"/>
          <a:lstStyle>
            <a:lvl1pPr>
              <a:defRPr sz="5000">
                <a:solidFill>
                  <a:srgbClr val="1E3263"/>
                </a:solidFill>
              </a:defRPr>
            </a:lvl1pPr>
          </a:lstStyle>
          <a:p>
            <a:r>
              <a:rPr lang="en-US"/>
              <a:t>Click to edit Master title style</a:t>
            </a:r>
          </a:p>
        </p:txBody>
      </p:sp>
    </p:spTree>
    <p:extLst>
      <p:ext uri="{BB962C8B-B14F-4D97-AF65-F5344CB8AC3E}">
        <p14:creationId xmlns:p14="http://schemas.microsoft.com/office/powerpoint/2010/main" val="22986197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Pink Section Wellbein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89BEFFA-BE8A-17D3-CFE1-6F3BBA218F28}"/>
              </a:ext>
            </a:extLst>
          </p:cNvPr>
          <p:cNvPicPr>
            <a:picLocks noChangeAspect="1"/>
          </p:cNvPicPr>
          <p:nvPr userDrawn="1"/>
        </p:nvPicPr>
        <p:blipFill rotWithShape="1">
          <a:blip r:embed="rId2">
            <a:alphaModFix/>
            <a:extLst>
              <a:ext uri="{28A0092B-C50C-407E-A947-70E740481C1C}">
                <a14:useLocalDpi xmlns:a14="http://schemas.microsoft.com/office/drawing/2010/main"/>
              </a:ext>
            </a:extLst>
          </a:blip>
          <a:srcRect/>
          <a:stretch/>
        </p:blipFill>
        <p:spPr>
          <a:xfrm>
            <a:off x="-1267" y="65976"/>
            <a:ext cx="12193266" cy="6157843"/>
          </a:xfrm>
          <a:prstGeom prst="rect">
            <a:avLst/>
          </a:prstGeom>
        </p:spPr>
      </p:pic>
      <p:pic>
        <p:nvPicPr>
          <p:cNvPr id="9" name="Picture 8">
            <a:extLst>
              <a:ext uri="{FF2B5EF4-FFF2-40B4-BE49-F238E27FC236}">
                <a16:creationId xmlns:a16="http://schemas.microsoft.com/office/drawing/2014/main" id="{83C8B39D-22A2-8C57-90D8-95A17C64D91C}"/>
              </a:ext>
            </a:extLst>
          </p:cNvPr>
          <p:cNvPicPr>
            <a:picLocks noChangeAspect="1"/>
          </p:cNvPicPr>
          <p:nvPr userDrawn="1"/>
        </p:nvPicPr>
        <p:blipFill>
          <a:blip r:embed="rId3">
            <a:alphaModFix/>
          </a:blip>
          <a:srcRect l="6423" t="7729" r="22395"/>
          <a:stretch>
            <a:fillRect/>
          </a:stretch>
        </p:blipFill>
        <p:spPr>
          <a:xfrm>
            <a:off x="-1267" y="0"/>
            <a:ext cx="12193266" cy="1566472"/>
          </a:xfrm>
          <a:prstGeom prst="rect">
            <a:avLst/>
          </a:prstGeom>
        </p:spPr>
      </p:pic>
      <p:sp>
        <p:nvSpPr>
          <p:cNvPr id="7" name="Rectangle 6">
            <a:extLst>
              <a:ext uri="{FF2B5EF4-FFF2-40B4-BE49-F238E27FC236}">
                <a16:creationId xmlns:a16="http://schemas.microsoft.com/office/drawing/2014/main" id="{A3DB9441-8AE2-E522-327B-6C79C2F96715}"/>
              </a:ext>
            </a:extLst>
          </p:cNvPr>
          <p:cNvSpPr/>
          <p:nvPr userDrawn="1"/>
        </p:nvSpPr>
        <p:spPr>
          <a:xfrm>
            <a:off x="0" y="6223819"/>
            <a:ext cx="12192000" cy="634181"/>
          </a:xfrm>
          <a:prstGeom prst="rect">
            <a:avLst/>
          </a:prstGeom>
          <a:solidFill>
            <a:srgbClr val="FFFFFF">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Logo&#10;&#10;Description automatically generated">
            <a:extLst>
              <a:ext uri="{FF2B5EF4-FFF2-40B4-BE49-F238E27FC236}">
                <a16:creationId xmlns:a16="http://schemas.microsoft.com/office/drawing/2014/main" id="{623B994A-EBD2-4FA6-AB13-B6CDE933FA2E}"/>
              </a:ext>
            </a:extLst>
          </p:cNvPr>
          <p:cNvPicPr>
            <a:picLocks noChangeAspect="1"/>
          </p:cNvPicPr>
          <p:nvPr userDrawn="1"/>
        </p:nvPicPr>
        <p:blipFill>
          <a:blip r:embed="rId4"/>
          <a:stretch>
            <a:fillRect/>
          </a:stretch>
        </p:blipFill>
        <p:spPr>
          <a:xfrm>
            <a:off x="838200" y="6397675"/>
            <a:ext cx="2296814" cy="307777"/>
          </a:xfrm>
          <a:prstGeom prst="rect">
            <a:avLst/>
          </a:prstGeom>
        </p:spPr>
      </p:pic>
      <p:sp>
        <p:nvSpPr>
          <p:cNvPr id="5" name="TextBox 4">
            <a:extLst>
              <a:ext uri="{FF2B5EF4-FFF2-40B4-BE49-F238E27FC236}">
                <a16:creationId xmlns:a16="http://schemas.microsoft.com/office/drawing/2014/main" id="{556C7682-4329-AF65-FC90-DD11FEAE533D}"/>
              </a:ext>
            </a:extLst>
          </p:cNvPr>
          <p:cNvSpPr txBox="1"/>
          <p:nvPr userDrawn="1"/>
        </p:nvSpPr>
        <p:spPr>
          <a:xfrm>
            <a:off x="8617010" y="6452802"/>
            <a:ext cx="2736790" cy="184666"/>
          </a:xfrm>
          <a:prstGeom prst="rect">
            <a:avLst/>
          </a:prstGeom>
          <a:noFill/>
        </p:spPr>
        <p:txBody>
          <a:bodyPr wrap="square" lIns="0" tIns="0" rIns="0" bIns="0">
            <a:spAutoFit/>
          </a:bodyPr>
          <a:lstStyle/>
          <a:p>
            <a:pPr algn="r"/>
            <a:r>
              <a:rPr lang="en-AU" sz="1200" b="0" i="0">
                <a:solidFill>
                  <a:schemeClr val="tx1"/>
                </a:solidFill>
                <a:latin typeface="+mn-lt"/>
                <a:cs typeface="Gotham Rounded Bold"/>
              </a:rPr>
              <a:t>studentwellbeinghub.edu.au</a:t>
            </a:r>
            <a:endParaRPr lang="en-GB" sz="1200" b="0" i="0">
              <a:solidFill>
                <a:schemeClr val="tx1"/>
              </a:solidFill>
              <a:latin typeface="+mn-lt"/>
              <a:cs typeface="Gotham Rounded Bold"/>
            </a:endParaRPr>
          </a:p>
        </p:txBody>
      </p:sp>
      <p:sp>
        <p:nvSpPr>
          <p:cNvPr id="6" name="TextBox 5">
            <a:extLst>
              <a:ext uri="{FF2B5EF4-FFF2-40B4-BE49-F238E27FC236}">
                <a16:creationId xmlns:a16="http://schemas.microsoft.com/office/drawing/2014/main" id="{B6D7B1DE-746E-37E0-8E92-90736C3010D5}"/>
              </a:ext>
            </a:extLst>
          </p:cNvPr>
          <p:cNvSpPr txBox="1"/>
          <p:nvPr userDrawn="1"/>
        </p:nvSpPr>
        <p:spPr>
          <a:xfrm rot="5400000">
            <a:off x="11133719" y="2320611"/>
            <a:ext cx="1753026" cy="181768"/>
          </a:xfrm>
          <a:prstGeom prst="rect">
            <a:avLst/>
          </a:prstGeom>
        </p:spPr>
        <p:txBody>
          <a:bodyPr vert="horz" wrap="none" lIns="0" tIns="0" rIns="0" bIns="0" rtlCol="0" anchor="b" anchorCtr="0">
            <a:normAutofit/>
          </a:bodyPr>
          <a:lstStyle/>
          <a:p>
            <a:pPr algn="l"/>
            <a:r>
              <a:rPr lang="en-AU" sz="900">
                <a:solidFill>
                  <a:srgbClr val="4A4949"/>
                </a:solidFill>
                <a:latin typeface="+mn-lt"/>
              </a:rPr>
              <a:t>SDI Productions/Getty Images</a:t>
            </a:r>
            <a:endParaRPr lang="en-AU" sz="900" b="0" i="0">
              <a:solidFill>
                <a:srgbClr val="4A4949"/>
              </a:solidFill>
              <a:latin typeface="+mn-lt"/>
              <a:cs typeface="Gotham Rounded Bold"/>
            </a:endParaRPr>
          </a:p>
        </p:txBody>
      </p:sp>
      <p:sp>
        <p:nvSpPr>
          <p:cNvPr id="10" name="Title 1">
            <a:extLst>
              <a:ext uri="{FF2B5EF4-FFF2-40B4-BE49-F238E27FC236}">
                <a16:creationId xmlns:a16="http://schemas.microsoft.com/office/drawing/2014/main" id="{0E4ABD19-E974-8DF7-E260-06762EBA4D8C}"/>
              </a:ext>
            </a:extLst>
          </p:cNvPr>
          <p:cNvSpPr>
            <a:spLocks noGrp="1"/>
          </p:cNvSpPr>
          <p:nvPr>
            <p:ph type="title"/>
          </p:nvPr>
        </p:nvSpPr>
        <p:spPr>
          <a:xfrm>
            <a:off x="838200" y="309600"/>
            <a:ext cx="10515600" cy="604217"/>
          </a:xfrm>
        </p:spPr>
        <p:txBody>
          <a:bodyPr lIns="0"/>
          <a:lstStyle>
            <a:lvl1pPr>
              <a:defRPr sz="5000">
                <a:solidFill>
                  <a:srgbClr val="1E3263"/>
                </a:solidFill>
              </a:defRPr>
            </a:lvl1pPr>
          </a:lstStyle>
          <a:p>
            <a:r>
              <a:rPr lang="en-US"/>
              <a:t>Click to edit Master title style</a:t>
            </a:r>
          </a:p>
        </p:txBody>
      </p:sp>
    </p:spTree>
    <p:extLst>
      <p:ext uri="{BB962C8B-B14F-4D97-AF65-F5344CB8AC3E}">
        <p14:creationId xmlns:p14="http://schemas.microsoft.com/office/powerpoint/2010/main" val="17883278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GREEN Section Full">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E34D2AC-E2AF-3177-F0BC-5C44196424B6}"/>
              </a:ext>
            </a:extLst>
          </p:cNvPr>
          <p:cNvPicPr>
            <a:picLocks noChangeAspect="1"/>
          </p:cNvPicPr>
          <p:nvPr userDrawn="1"/>
        </p:nvPicPr>
        <p:blipFill>
          <a:blip r:embed="rId2">
            <a:alphaModFix/>
          </a:blip>
          <a:srcRect l="6430" t="7729" r="22395"/>
          <a:stretch>
            <a:fillRect/>
          </a:stretch>
        </p:blipFill>
        <p:spPr>
          <a:xfrm>
            <a:off x="0" y="0"/>
            <a:ext cx="12192000" cy="1566472"/>
          </a:xfrm>
          <a:prstGeom prst="rect">
            <a:avLst/>
          </a:prstGeom>
        </p:spPr>
      </p:pic>
      <p:sp>
        <p:nvSpPr>
          <p:cNvPr id="6" name="Rectangle 5">
            <a:extLst>
              <a:ext uri="{FF2B5EF4-FFF2-40B4-BE49-F238E27FC236}">
                <a16:creationId xmlns:a16="http://schemas.microsoft.com/office/drawing/2014/main" id="{EE72EA9D-DFB8-8A0B-F697-1ACA87BF7CAA}"/>
              </a:ext>
            </a:extLst>
          </p:cNvPr>
          <p:cNvSpPr/>
          <p:nvPr userDrawn="1"/>
        </p:nvSpPr>
        <p:spPr>
          <a:xfrm>
            <a:off x="0" y="6223819"/>
            <a:ext cx="12192000" cy="634181"/>
          </a:xfrm>
          <a:prstGeom prst="rect">
            <a:avLst/>
          </a:prstGeom>
          <a:solidFill>
            <a:srgbClr val="FFFFFF">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Logo&#10;&#10;Description automatically generated">
            <a:extLst>
              <a:ext uri="{FF2B5EF4-FFF2-40B4-BE49-F238E27FC236}">
                <a16:creationId xmlns:a16="http://schemas.microsoft.com/office/drawing/2014/main" id="{623B994A-EBD2-4FA6-AB13-B6CDE933FA2E}"/>
              </a:ext>
            </a:extLst>
          </p:cNvPr>
          <p:cNvPicPr>
            <a:picLocks noChangeAspect="1"/>
          </p:cNvPicPr>
          <p:nvPr userDrawn="1"/>
        </p:nvPicPr>
        <p:blipFill>
          <a:blip r:embed="rId3"/>
          <a:stretch>
            <a:fillRect/>
          </a:stretch>
        </p:blipFill>
        <p:spPr>
          <a:xfrm>
            <a:off x="838200" y="6397675"/>
            <a:ext cx="2296814" cy="307777"/>
          </a:xfrm>
          <a:prstGeom prst="rect">
            <a:avLst/>
          </a:prstGeom>
        </p:spPr>
      </p:pic>
      <p:sp>
        <p:nvSpPr>
          <p:cNvPr id="5" name="TextBox 4">
            <a:extLst>
              <a:ext uri="{FF2B5EF4-FFF2-40B4-BE49-F238E27FC236}">
                <a16:creationId xmlns:a16="http://schemas.microsoft.com/office/drawing/2014/main" id="{556C7682-4329-AF65-FC90-DD11FEAE533D}"/>
              </a:ext>
            </a:extLst>
          </p:cNvPr>
          <p:cNvSpPr txBox="1"/>
          <p:nvPr userDrawn="1"/>
        </p:nvSpPr>
        <p:spPr>
          <a:xfrm>
            <a:off x="8617010" y="6452802"/>
            <a:ext cx="2736790" cy="184666"/>
          </a:xfrm>
          <a:prstGeom prst="rect">
            <a:avLst/>
          </a:prstGeom>
          <a:noFill/>
        </p:spPr>
        <p:txBody>
          <a:bodyPr wrap="square" lIns="0" tIns="0" rIns="0" bIns="0">
            <a:spAutoFit/>
          </a:bodyPr>
          <a:lstStyle/>
          <a:p>
            <a:pPr algn="r"/>
            <a:r>
              <a:rPr lang="en-AU" sz="1200" b="0" i="0">
                <a:solidFill>
                  <a:schemeClr val="tx1"/>
                </a:solidFill>
                <a:latin typeface="+mn-lt"/>
                <a:cs typeface="Gotham Rounded Bold"/>
              </a:rPr>
              <a:t>studentwellbeinghub.edu.au</a:t>
            </a:r>
            <a:endParaRPr lang="en-GB" sz="1200" b="0" i="0">
              <a:solidFill>
                <a:schemeClr val="tx1"/>
              </a:solidFill>
              <a:latin typeface="+mn-lt"/>
              <a:cs typeface="Gotham Rounded Bold"/>
            </a:endParaRPr>
          </a:p>
        </p:txBody>
      </p:sp>
      <p:sp>
        <p:nvSpPr>
          <p:cNvPr id="26" name="Subtitle 11">
            <a:extLst>
              <a:ext uri="{FF2B5EF4-FFF2-40B4-BE49-F238E27FC236}">
                <a16:creationId xmlns:a16="http://schemas.microsoft.com/office/drawing/2014/main" id="{54E2CFA1-D63B-7325-71BC-A750FDBCCFDE}"/>
              </a:ext>
            </a:extLst>
          </p:cNvPr>
          <p:cNvSpPr>
            <a:spLocks noGrp="1"/>
          </p:cNvSpPr>
          <p:nvPr>
            <p:ph idx="4294967295" hasCustomPrompt="1"/>
          </p:nvPr>
        </p:nvSpPr>
        <p:spPr>
          <a:xfrm>
            <a:off x="838200" y="1719020"/>
            <a:ext cx="10262419" cy="4082013"/>
          </a:xfrm>
        </p:spPr>
        <p:txBody>
          <a:bodyPr lIns="0">
            <a:noAutofit/>
          </a:bodyPr>
          <a:lstStyle/>
          <a:p>
            <a:pPr marL="288000" lvl="0" indent="-288000">
              <a:lnSpc>
                <a:spcPct val="100000"/>
              </a:lnSpc>
            </a:pPr>
            <a:r>
              <a:rPr lang="en-US" sz="2600"/>
              <a:t> </a:t>
            </a:r>
          </a:p>
        </p:txBody>
      </p:sp>
      <p:pic>
        <p:nvPicPr>
          <p:cNvPr id="7" name="Picture 6">
            <a:extLst>
              <a:ext uri="{FF2B5EF4-FFF2-40B4-BE49-F238E27FC236}">
                <a16:creationId xmlns:a16="http://schemas.microsoft.com/office/drawing/2014/main" id="{8811288B-BCFC-9E0B-2CB0-895235F8F8B3}"/>
              </a:ext>
            </a:extLst>
          </p:cNvPr>
          <p:cNvPicPr>
            <a:picLocks noChangeAspect="1"/>
          </p:cNvPicPr>
          <p:nvPr userDrawn="1"/>
        </p:nvPicPr>
        <p:blipFill>
          <a:blip r:embed="rId4"/>
          <a:srcRect/>
          <a:stretch/>
        </p:blipFill>
        <p:spPr>
          <a:xfrm>
            <a:off x="9965523" y="0"/>
            <a:ext cx="2226477" cy="2750801"/>
          </a:xfrm>
          <a:prstGeom prst="rect">
            <a:avLst/>
          </a:prstGeom>
        </p:spPr>
      </p:pic>
      <p:sp>
        <p:nvSpPr>
          <p:cNvPr id="9" name="Title 1">
            <a:extLst>
              <a:ext uri="{FF2B5EF4-FFF2-40B4-BE49-F238E27FC236}">
                <a16:creationId xmlns:a16="http://schemas.microsoft.com/office/drawing/2014/main" id="{5AF33DE6-F665-6391-4016-8E42DB449E22}"/>
              </a:ext>
            </a:extLst>
          </p:cNvPr>
          <p:cNvSpPr>
            <a:spLocks noGrp="1"/>
          </p:cNvSpPr>
          <p:nvPr>
            <p:ph type="title"/>
          </p:nvPr>
        </p:nvSpPr>
        <p:spPr>
          <a:xfrm>
            <a:off x="838200" y="309600"/>
            <a:ext cx="10515600" cy="604217"/>
          </a:xfrm>
        </p:spPr>
        <p:txBody>
          <a:bodyPr lIns="0"/>
          <a:lstStyle>
            <a:lvl1pPr>
              <a:defRPr sz="5000">
                <a:solidFill>
                  <a:srgbClr val="1E3263"/>
                </a:solidFill>
              </a:defRPr>
            </a:lvl1pPr>
          </a:lstStyle>
          <a:p>
            <a:r>
              <a:rPr lang="en-US"/>
              <a:t>Click to edit Master title style</a:t>
            </a:r>
          </a:p>
        </p:txBody>
      </p:sp>
    </p:spTree>
    <p:extLst>
      <p:ext uri="{BB962C8B-B14F-4D97-AF65-F5344CB8AC3E}">
        <p14:creationId xmlns:p14="http://schemas.microsoft.com/office/powerpoint/2010/main" val="26076353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YELLOW Section 2-Lin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0A4638D-7E23-C403-527D-C487DAEA8746}"/>
              </a:ext>
            </a:extLst>
          </p:cNvPr>
          <p:cNvPicPr>
            <a:picLocks noChangeAspect="1"/>
          </p:cNvPicPr>
          <p:nvPr userDrawn="1"/>
        </p:nvPicPr>
        <p:blipFill>
          <a:blip r:embed="rId2">
            <a:alphaModFix/>
          </a:blip>
          <a:srcRect l="6430" r="22395"/>
          <a:stretch>
            <a:fillRect/>
          </a:stretch>
        </p:blipFill>
        <p:spPr>
          <a:xfrm>
            <a:off x="0" y="268447"/>
            <a:ext cx="12192000" cy="1697679"/>
          </a:xfrm>
          <a:prstGeom prst="rect">
            <a:avLst/>
          </a:prstGeom>
        </p:spPr>
      </p:pic>
      <p:pic>
        <p:nvPicPr>
          <p:cNvPr id="11" name="Picture 10">
            <a:extLst>
              <a:ext uri="{FF2B5EF4-FFF2-40B4-BE49-F238E27FC236}">
                <a16:creationId xmlns:a16="http://schemas.microsoft.com/office/drawing/2014/main" id="{C70BF6CA-C938-AF43-9208-A91C81E5E3FB}"/>
              </a:ext>
            </a:extLst>
          </p:cNvPr>
          <p:cNvPicPr>
            <a:picLocks noChangeAspect="1"/>
          </p:cNvPicPr>
          <p:nvPr userDrawn="1"/>
        </p:nvPicPr>
        <p:blipFill>
          <a:blip r:embed="rId2">
            <a:alphaModFix/>
          </a:blip>
          <a:srcRect l="6430" t="14057" r="22395"/>
          <a:stretch>
            <a:fillRect/>
          </a:stretch>
        </p:blipFill>
        <p:spPr>
          <a:xfrm>
            <a:off x="0" y="0"/>
            <a:ext cx="12192000" cy="1459051"/>
          </a:xfrm>
          <a:prstGeom prst="rect">
            <a:avLst/>
          </a:prstGeom>
        </p:spPr>
      </p:pic>
      <p:sp>
        <p:nvSpPr>
          <p:cNvPr id="10" name="Rectangle 9">
            <a:extLst>
              <a:ext uri="{FF2B5EF4-FFF2-40B4-BE49-F238E27FC236}">
                <a16:creationId xmlns:a16="http://schemas.microsoft.com/office/drawing/2014/main" id="{57D6A4C2-F659-DD25-2329-680B25CD8BBD}"/>
              </a:ext>
            </a:extLst>
          </p:cNvPr>
          <p:cNvSpPr/>
          <p:nvPr userDrawn="1"/>
        </p:nvSpPr>
        <p:spPr>
          <a:xfrm>
            <a:off x="0" y="6223819"/>
            <a:ext cx="12192000" cy="634181"/>
          </a:xfrm>
          <a:prstGeom prst="rect">
            <a:avLst/>
          </a:prstGeom>
          <a:solidFill>
            <a:srgbClr val="FFFFFF">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userDrawn="1">
            <p:ph type="title" hasCustomPrompt="1"/>
          </p:nvPr>
        </p:nvSpPr>
        <p:spPr>
          <a:xfrm>
            <a:off x="838200" y="216830"/>
            <a:ext cx="10515600" cy="1219802"/>
          </a:xfrm>
        </p:spPr>
        <p:txBody>
          <a:bodyPr lIns="0"/>
          <a:lstStyle>
            <a:lvl1pPr>
              <a:lnSpc>
                <a:spcPct val="75000"/>
              </a:lnSpc>
              <a:defRPr sz="5000">
                <a:solidFill>
                  <a:srgbClr val="1E3263"/>
                </a:solidFill>
              </a:defRPr>
            </a:lvl1pPr>
          </a:lstStyle>
          <a:p>
            <a:r>
              <a:rPr lang="en-US"/>
              <a:t>Click to edit Master title style</a:t>
            </a:r>
            <a:br>
              <a:rPr lang="en-US"/>
            </a:br>
            <a:r>
              <a:rPr lang="en-US"/>
              <a:t>over two lines</a:t>
            </a:r>
          </a:p>
        </p:txBody>
      </p:sp>
      <p:pic>
        <p:nvPicPr>
          <p:cNvPr id="8" name="Picture 7" descr="Logo&#10;&#10;Description automatically generated">
            <a:extLst>
              <a:ext uri="{FF2B5EF4-FFF2-40B4-BE49-F238E27FC236}">
                <a16:creationId xmlns:a16="http://schemas.microsoft.com/office/drawing/2014/main" id="{623B994A-EBD2-4FA6-AB13-B6CDE933FA2E}"/>
              </a:ext>
            </a:extLst>
          </p:cNvPr>
          <p:cNvPicPr>
            <a:picLocks noChangeAspect="1"/>
          </p:cNvPicPr>
          <p:nvPr userDrawn="1"/>
        </p:nvPicPr>
        <p:blipFill>
          <a:blip r:embed="rId3"/>
          <a:stretch>
            <a:fillRect/>
          </a:stretch>
        </p:blipFill>
        <p:spPr>
          <a:xfrm>
            <a:off x="838200" y="6397675"/>
            <a:ext cx="2296814" cy="307777"/>
          </a:xfrm>
          <a:prstGeom prst="rect">
            <a:avLst/>
          </a:prstGeom>
        </p:spPr>
      </p:pic>
      <p:sp>
        <p:nvSpPr>
          <p:cNvPr id="5" name="TextBox 4">
            <a:extLst>
              <a:ext uri="{FF2B5EF4-FFF2-40B4-BE49-F238E27FC236}">
                <a16:creationId xmlns:a16="http://schemas.microsoft.com/office/drawing/2014/main" id="{556C7682-4329-AF65-FC90-DD11FEAE533D}"/>
              </a:ext>
            </a:extLst>
          </p:cNvPr>
          <p:cNvSpPr txBox="1"/>
          <p:nvPr userDrawn="1"/>
        </p:nvSpPr>
        <p:spPr>
          <a:xfrm>
            <a:off x="8617010" y="6452802"/>
            <a:ext cx="2736790" cy="184666"/>
          </a:xfrm>
          <a:prstGeom prst="rect">
            <a:avLst/>
          </a:prstGeom>
          <a:noFill/>
        </p:spPr>
        <p:txBody>
          <a:bodyPr wrap="square" lIns="0" tIns="0" rIns="0" bIns="0">
            <a:spAutoFit/>
          </a:bodyPr>
          <a:lstStyle/>
          <a:p>
            <a:pPr algn="r"/>
            <a:r>
              <a:rPr lang="en-AU" sz="1200" b="0" i="0">
                <a:solidFill>
                  <a:schemeClr val="tx1"/>
                </a:solidFill>
                <a:latin typeface="+mn-lt"/>
                <a:cs typeface="Gotham Rounded Bold"/>
              </a:rPr>
              <a:t>studentwellbeinghub.edu.au</a:t>
            </a:r>
            <a:endParaRPr lang="en-GB" sz="1200" b="0" i="0">
              <a:solidFill>
                <a:schemeClr val="tx1"/>
              </a:solidFill>
              <a:latin typeface="+mn-lt"/>
              <a:cs typeface="Gotham Rounded Bold"/>
            </a:endParaRPr>
          </a:p>
        </p:txBody>
      </p:sp>
      <p:sp>
        <p:nvSpPr>
          <p:cNvPr id="26" name="Subtitle 11">
            <a:extLst>
              <a:ext uri="{FF2B5EF4-FFF2-40B4-BE49-F238E27FC236}">
                <a16:creationId xmlns:a16="http://schemas.microsoft.com/office/drawing/2014/main" id="{54E2CFA1-D63B-7325-71BC-A750FDBCCFDE}"/>
              </a:ext>
            </a:extLst>
          </p:cNvPr>
          <p:cNvSpPr>
            <a:spLocks noGrp="1"/>
          </p:cNvSpPr>
          <p:nvPr userDrawn="1">
            <p:ph idx="4294967295" hasCustomPrompt="1"/>
          </p:nvPr>
        </p:nvSpPr>
        <p:spPr>
          <a:xfrm>
            <a:off x="838200" y="2067366"/>
            <a:ext cx="10262419" cy="3733667"/>
          </a:xfrm>
        </p:spPr>
        <p:txBody>
          <a:bodyPr lIns="0">
            <a:noAutofit/>
          </a:bodyPr>
          <a:lstStyle/>
          <a:p>
            <a:pPr marL="288000" lvl="0" indent="-288000">
              <a:lnSpc>
                <a:spcPct val="100000"/>
              </a:lnSpc>
            </a:pPr>
            <a:r>
              <a:rPr lang="en-US" sz="2600"/>
              <a:t> </a:t>
            </a:r>
          </a:p>
        </p:txBody>
      </p:sp>
      <p:pic>
        <p:nvPicPr>
          <p:cNvPr id="13" name="Picture 12">
            <a:extLst>
              <a:ext uri="{FF2B5EF4-FFF2-40B4-BE49-F238E27FC236}">
                <a16:creationId xmlns:a16="http://schemas.microsoft.com/office/drawing/2014/main" id="{2E060B53-8DE7-FFE6-8987-E82A28248956}"/>
              </a:ext>
            </a:extLst>
          </p:cNvPr>
          <p:cNvPicPr>
            <a:picLocks noChangeAspect="1"/>
          </p:cNvPicPr>
          <p:nvPr userDrawn="1"/>
        </p:nvPicPr>
        <p:blipFill>
          <a:blip r:embed="rId4"/>
          <a:srcRect l="13737"/>
          <a:stretch>
            <a:fillRect/>
          </a:stretch>
        </p:blipFill>
        <p:spPr>
          <a:xfrm flipH="1">
            <a:off x="10405600" y="806910"/>
            <a:ext cx="1786399" cy="1149212"/>
          </a:xfrm>
          <a:prstGeom prst="rect">
            <a:avLst/>
          </a:prstGeom>
        </p:spPr>
      </p:pic>
      <p:pic>
        <p:nvPicPr>
          <p:cNvPr id="14" name="Picture 13">
            <a:extLst>
              <a:ext uri="{FF2B5EF4-FFF2-40B4-BE49-F238E27FC236}">
                <a16:creationId xmlns:a16="http://schemas.microsoft.com/office/drawing/2014/main" id="{8538CB70-F3F2-D9AA-8807-C6025C4AEDC1}"/>
              </a:ext>
            </a:extLst>
          </p:cNvPr>
          <p:cNvPicPr>
            <a:picLocks noChangeAspect="1"/>
          </p:cNvPicPr>
          <p:nvPr userDrawn="1"/>
        </p:nvPicPr>
        <p:blipFill>
          <a:blip r:embed="rId5">
            <a:alphaModFix amt="73000"/>
          </a:blip>
          <a:stretch>
            <a:fillRect/>
          </a:stretch>
        </p:blipFill>
        <p:spPr>
          <a:xfrm>
            <a:off x="9568701" y="265552"/>
            <a:ext cx="1205815" cy="609461"/>
          </a:xfrm>
          <a:prstGeom prst="rect">
            <a:avLst/>
          </a:prstGeom>
        </p:spPr>
      </p:pic>
    </p:spTree>
    <p:extLst>
      <p:ext uri="{BB962C8B-B14F-4D97-AF65-F5344CB8AC3E}">
        <p14:creationId xmlns:p14="http://schemas.microsoft.com/office/powerpoint/2010/main" val="24883964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PINK Section 2-Lin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F910EF7-FB20-8C64-B033-195669B7C1B2}"/>
              </a:ext>
            </a:extLst>
          </p:cNvPr>
          <p:cNvPicPr>
            <a:picLocks noChangeAspect="1"/>
          </p:cNvPicPr>
          <p:nvPr userDrawn="1"/>
        </p:nvPicPr>
        <p:blipFill>
          <a:blip r:embed="rId2">
            <a:alphaModFix/>
          </a:blip>
          <a:srcRect l="6430" r="22395"/>
          <a:stretch>
            <a:fillRect/>
          </a:stretch>
        </p:blipFill>
        <p:spPr>
          <a:xfrm>
            <a:off x="0" y="268447"/>
            <a:ext cx="12191999" cy="1697679"/>
          </a:xfrm>
          <a:prstGeom prst="rect">
            <a:avLst/>
          </a:prstGeom>
        </p:spPr>
      </p:pic>
      <p:pic>
        <p:nvPicPr>
          <p:cNvPr id="4" name="Picture 3">
            <a:extLst>
              <a:ext uri="{FF2B5EF4-FFF2-40B4-BE49-F238E27FC236}">
                <a16:creationId xmlns:a16="http://schemas.microsoft.com/office/drawing/2014/main" id="{78790AAC-7678-645E-CDCB-B64EF54D29E9}"/>
              </a:ext>
            </a:extLst>
          </p:cNvPr>
          <p:cNvPicPr>
            <a:picLocks noChangeAspect="1"/>
          </p:cNvPicPr>
          <p:nvPr userDrawn="1"/>
        </p:nvPicPr>
        <p:blipFill>
          <a:blip r:embed="rId2">
            <a:alphaModFix/>
          </a:blip>
          <a:srcRect l="6430" t="14057" r="22395"/>
          <a:stretch>
            <a:fillRect/>
          </a:stretch>
        </p:blipFill>
        <p:spPr>
          <a:xfrm>
            <a:off x="1" y="0"/>
            <a:ext cx="12192000" cy="1459051"/>
          </a:xfrm>
          <a:prstGeom prst="rect">
            <a:avLst/>
          </a:prstGeom>
        </p:spPr>
      </p:pic>
      <p:sp>
        <p:nvSpPr>
          <p:cNvPr id="10" name="Rectangle 9">
            <a:extLst>
              <a:ext uri="{FF2B5EF4-FFF2-40B4-BE49-F238E27FC236}">
                <a16:creationId xmlns:a16="http://schemas.microsoft.com/office/drawing/2014/main" id="{57D6A4C2-F659-DD25-2329-680B25CD8BBD}"/>
              </a:ext>
            </a:extLst>
          </p:cNvPr>
          <p:cNvSpPr/>
          <p:nvPr userDrawn="1"/>
        </p:nvSpPr>
        <p:spPr>
          <a:xfrm>
            <a:off x="0" y="6223819"/>
            <a:ext cx="12192000" cy="634181"/>
          </a:xfrm>
          <a:prstGeom prst="rect">
            <a:avLst/>
          </a:prstGeom>
          <a:solidFill>
            <a:srgbClr val="FFFFFF">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Logo&#10;&#10;Description automatically generated">
            <a:extLst>
              <a:ext uri="{FF2B5EF4-FFF2-40B4-BE49-F238E27FC236}">
                <a16:creationId xmlns:a16="http://schemas.microsoft.com/office/drawing/2014/main" id="{623B994A-EBD2-4FA6-AB13-B6CDE933FA2E}"/>
              </a:ext>
            </a:extLst>
          </p:cNvPr>
          <p:cNvPicPr>
            <a:picLocks noChangeAspect="1"/>
          </p:cNvPicPr>
          <p:nvPr userDrawn="1"/>
        </p:nvPicPr>
        <p:blipFill>
          <a:blip r:embed="rId3"/>
          <a:stretch>
            <a:fillRect/>
          </a:stretch>
        </p:blipFill>
        <p:spPr>
          <a:xfrm>
            <a:off x="838200" y="6397675"/>
            <a:ext cx="2296814" cy="307777"/>
          </a:xfrm>
          <a:prstGeom prst="rect">
            <a:avLst/>
          </a:prstGeom>
        </p:spPr>
      </p:pic>
      <p:sp>
        <p:nvSpPr>
          <p:cNvPr id="5" name="TextBox 4">
            <a:extLst>
              <a:ext uri="{FF2B5EF4-FFF2-40B4-BE49-F238E27FC236}">
                <a16:creationId xmlns:a16="http://schemas.microsoft.com/office/drawing/2014/main" id="{556C7682-4329-AF65-FC90-DD11FEAE533D}"/>
              </a:ext>
            </a:extLst>
          </p:cNvPr>
          <p:cNvSpPr txBox="1"/>
          <p:nvPr userDrawn="1"/>
        </p:nvSpPr>
        <p:spPr>
          <a:xfrm>
            <a:off x="8617010" y="6452802"/>
            <a:ext cx="2736790" cy="184666"/>
          </a:xfrm>
          <a:prstGeom prst="rect">
            <a:avLst/>
          </a:prstGeom>
          <a:noFill/>
        </p:spPr>
        <p:txBody>
          <a:bodyPr wrap="square" lIns="0" tIns="0" rIns="0" bIns="0">
            <a:spAutoFit/>
          </a:bodyPr>
          <a:lstStyle/>
          <a:p>
            <a:pPr algn="r"/>
            <a:r>
              <a:rPr lang="en-AU" sz="1200" b="0" i="0">
                <a:solidFill>
                  <a:schemeClr val="tx1"/>
                </a:solidFill>
                <a:latin typeface="+mn-lt"/>
                <a:cs typeface="Gotham Rounded Bold"/>
              </a:rPr>
              <a:t>studentwellbeinghub.edu.au</a:t>
            </a:r>
            <a:endParaRPr lang="en-GB" sz="1200" b="0" i="0">
              <a:solidFill>
                <a:schemeClr val="tx1"/>
              </a:solidFill>
              <a:latin typeface="+mn-lt"/>
              <a:cs typeface="Gotham Rounded Bold"/>
            </a:endParaRPr>
          </a:p>
        </p:txBody>
      </p:sp>
      <p:sp>
        <p:nvSpPr>
          <p:cNvPr id="26" name="Subtitle 11">
            <a:extLst>
              <a:ext uri="{FF2B5EF4-FFF2-40B4-BE49-F238E27FC236}">
                <a16:creationId xmlns:a16="http://schemas.microsoft.com/office/drawing/2014/main" id="{54E2CFA1-D63B-7325-71BC-A750FDBCCFDE}"/>
              </a:ext>
            </a:extLst>
          </p:cNvPr>
          <p:cNvSpPr>
            <a:spLocks noGrp="1"/>
          </p:cNvSpPr>
          <p:nvPr>
            <p:ph idx="4294967295" hasCustomPrompt="1"/>
          </p:nvPr>
        </p:nvSpPr>
        <p:spPr>
          <a:xfrm>
            <a:off x="838200" y="2067366"/>
            <a:ext cx="10262419" cy="3733667"/>
          </a:xfrm>
        </p:spPr>
        <p:txBody>
          <a:bodyPr lIns="0">
            <a:noAutofit/>
          </a:bodyPr>
          <a:lstStyle/>
          <a:p>
            <a:pPr marL="288000" lvl="0" indent="-288000">
              <a:lnSpc>
                <a:spcPct val="100000"/>
              </a:lnSpc>
            </a:pPr>
            <a:r>
              <a:rPr lang="en-US" sz="2600"/>
              <a:t> </a:t>
            </a:r>
          </a:p>
        </p:txBody>
      </p:sp>
      <p:sp>
        <p:nvSpPr>
          <p:cNvPr id="12" name="Title 1">
            <a:extLst>
              <a:ext uri="{FF2B5EF4-FFF2-40B4-BE49-F238E27FC236}">
                <a16:creationId xmlns:a16="http://schemas.microsoft.com/office/drawing/2014/main" id="{6059FF52-5C00-845E-0D30-566D18542639}"/>
              </a:ext>
            </a:extLst>
          </p:cNvPr>
          <p:cNvSpPr>
            <a:spLocks noGrp="1"/>
          </p:cNvSpPr>
          <p:nvPr>
            <p:ph type="title" hasCustomPrompt="1"/>
          </p:nvPr>
        </p:nvSpPr>
        <p:spPr>
          <a:xfrm>
            <a:off x="838200" y="216830"/>
            <a:ext cx="10515600" cy="1219802"/>
          </a:xfrm>
        </p:spPr>
        <p:txBody>
          <a:bodyPr lIns="0"/>
          <a:lstStyle>
            <a:lvl1pPr>
              <a:lnSpc>
                <a:spcPct val="75000"/>
              </a:lnSpc>
              <a:defRPr sz="5000">
                <a:solidFill>
                  <a:srgbClr val="1E3263"/>
                </a:solidFill>
              </a:defRPr>
            </a:lvl1pPr>
          </a:lstStyle>
          <a:p>
            <a:r>
              <a:rPr lang="en-US"/>
              <a:t>Click to edit Master title style</a:t>
            </a:r>
            <a:br>
              <a:rPr lang="en-US"/>
            </a:br>
            <a:r>
              <a:rPr lang="en-US"/>
              <a:t>over two lines</a:t>
            </a:r>
          </a:p>
        </p:txBody>
      </p:sp>
    </p:spTree>
    <p:extLst>
      <p:ext uri="{BB962C8B-B14F-4D97-AF65-F5344CB8AC3E}">
        <p14:creationId xmlns:p14="http://schemas.microsoft.com/office/powerpoint/2010/main" val="38366799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GREEN Section 2-Lin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66678A8-4BE0-745F-C8A1-C3FE20E9C14D}"/>
              </a:ext>
            </a:extLst>
          </p:cNvPr>
          <p:cNvPicPr>
            <a:picLocks noChangeAspect="1"/>
          </p:cNvPicPr>
          <p:nvPr userDrawn="1"/>
        </p:nvPicPr>
        <p:blipFill>
          <a:blip r:embed="rId2">
            <a:alphaModFix/>
          </a:blip>
          <a:srcRect l="6430" r="22395"/>
          <a:stretch>
            <a:fillRect/>
          </a:stretch>
        </p:blipFill>
        <p:spPr>
          <a:xfrm>
            <a:off x="0" y="268447"/>
            <a:ext cx="12192000" cy="1697680"/>
          </a:xfrm>
          <a:prstGeom prst="rect">
            <a:avLst/>
          </a:prstGeom>
        </p:spPr>
      </p:pic>
      <p:pic>
        <p:nvPicPr>
          <p:cNvPr id="3" name="Picture 2">
            <a:extLst>
              <a:ext uri="{FF2B5EF4-FFF2-40B4-BE49-F238E27FC236}">
                <a16:creationId xmlns:a16="http://schemas.microsoft.com/office/drawing/2014/main" id="{7F77CD7B-10BE-931F-8157-CB6C70F4F4C8}"/>
              </a:ext>
            </a:extLst>
          </p:cNvPr>
          <p:cNvPicPr>
            <a:picLocks noChangeAspect="1"/>
          </p:cNvPicPr>
          <p:nvPr userDrawn="1"/>
        </p:nvPicPr>
        <p:blipFill>
          <a:blip r:embed="rId2">
            <a:alphaModFix/>
          </a:blip>
          <a:srcRect l="6430" t="14057" r="22395"/>
          <a:stretch>
            <a:fillRect/>
          </a:stretch>
        </p:blipFill>
        <p:spPr>
          <a:xfrm>
            <a:off x="0" y="0"/>
            <a:ext cx="12191997" cy="1459052"/>
          </a:xfrm>
          <a:prstGeom prst="rect">
            <a:avLst/>
          </a:prstGeom>
        </p:spPr>
      </p:pic>
      <p:pic>
        <p:nvPicPr>
          <p:cNvPr id="15" name="Picture 14">
            <a:extLst>
              <a:ext uri="{FF2B5EF4-FFF2-40B4-BE49-F238E27FC236}">
                <a16:creationId xmlns:a16="http://schemas.microsoft.com/office/drawing/2014/main" id="{E64FB721-64F7-773E-D695-9D5AD7BADFD0}"/>
              </a:ext>
            </a:extLst>
          </p:cNvPr>
          <p:cNvPicPr>
            <a:picLocks noChangeAspect="1"/>
          </p:cNvPicPr>
          <p:nvPr userDrawn="1"/>
        </p:nvPicPr>
        <p:blipFill>
          <a:blip r:embed="rId3"/>
          <a:srcRect l="13737"/>
          <a:stretch>
            <a:fillRect/>
          </a:stretch>
        </p:blipFill>
        <p:spPr>
          <a:xfrm flipH="1">
            <a:off x="10405600" y="806910"/>
            <a:ext cx="1786399" cy="1149212"/>
          </a:xfrm>
          <a:prstGeom prst="rect">
            <a:avLst/>
          </a:prstGeom>
        </p:spPr>
      </p:pic>
      <p:pic>
        <p:nvPicPr>
          <p:cNvPr id="16" name="Picture 15">
            <a:extLst>
              <a:ext uri="{FF2B5EF4-FFF2-40B4-BE49-F238E27FC236}">
                <a16:creationId xmlns:a16="http://schemas.microsoft.com/office/drawing/2014/main" id="{C25AAAC3-5B8A-6D96-D673-0F5CAE94CB8E}"/>
              </a:ext>
            </a:extLst>
          </p:cNvPr>
          <p:cNvPicPr>
            <a:picLocks noChangeAspect="1"/>
          </p:cNvPicPr>
          <p:nvPr userDrawn="1"/>
        </p:nvPicPr>
        <p:blipFill>
          <a:blip r:embed="rId4">
            <a:alphaModFix amt="73000"/>
          </a:blip>
          <a:stretch>
            <a:fillRect/>
          </a:stretch>
        </p:blipFill>
        <p:spPr>
          <a:xfrm>
            <a:off x="9568701" y="265552"/>
            <a:ext cx="1205815" cy="609461"/>
          </a:xfrm>
          <a:prstGeom prst="rect">
            <a:avLst/>
          </a:prstGeom>
        </p:spPr>
      </p:pic>
      <p:sp>
        <p:nvSpPr>
          <p:cNvPr id="10" name="Rectangle 9">
            <a:extLst>
              <a:ext uri="{FF2B5EF4-FFF2-40B4-BE49-F238E27FC236}">
                <a16:creationId xmlns:a16="http://schemas.microsoft.com/office/drawing/2014/main" id="{57D6A4C2-F659-DD25-2329-680B25CD8BBD}"/>
              </a:ext>
            </a:extLst>
          </p:cNvPr>
          <p:cNvSpPr/>
          <p:nvPr userDrawn="1"/>
        </p:nvSpPr>
        <p:spPr>
          <a:xfrm>
            <a:off x="0" y="6223819"/>
            <a:ext cx="12192000" cy="634181"/>
          </a:xfrm>
          <a:prstGeom prst="rect">
            <a:avLst/>
          </a:prstGeom>
          <a:solidFill>
            <a:srgbClr val="FFFFFF">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Logo&#10;&#10;Description automatically generated">
            <a:extLst>
              <a:ext uri="{FF2B5EF4-FFF2-40B4-BE49-F238E27FC236}">
                <a16:creationId xmlns:a16="http://schemas.microsoft.com/office/drawing/2014/main" id="{623B994A-EBD2-4FA6-AB13-B6CDE933FA2E}"/>
              </a:ext>
            </a:extLst>
          </p:cNvPr>
          <p:cNvPicPr>
            <a:picLocks noChangeAspect="1"/>
          </p:cNvPicPr>
          <p:nvPr userDrawn="1"/>
        </p:nvPicPr>
        <p:blipFill>
          <a:blip r:embed="rId5"/>
          <a:stretch>
            <a:fillRect/>
          </a:stretch>
        </p:blipFill>
        <p:spPr>
          <a:xfrm>
            <a:off x="838200" y="6397675"/>
            <a:ext cx="2296814" cy="307777"/>
          </a:xfrm>
          <a:prstGeom prst="rect">
            <a:avLst/>
          </a:prstGeom>
        </p:spPr>
      </p:pic>
      <p:sp>
        <p:nvSpPr>
          <p:cNvPr id="5" name="TextBox 4">
            <a:extLst>
              <a:ext uri="{FF2B5EF4-FFF2-40B4-BE49-F238E27FC236}">
                <a16:creationId xmlns:a16="http://schemas.microsoft.com/office/drawing/2014/main" id="{556C7682-4329-AF65-FC90-DD11FEAE533D}"/>
              </a:ext>
            </a:extLst>
          </p:cNvPr>
          <p:cNvSpPr txBox="1"/>
          <p:nvPr userDrawn="1"/>
        </p:nvSpPr>
        <p:spPr>
          <a:xfrm>
            <a:off x="8617010" y="6452802"/>
            <a:ext cx="2736790" cy="184666"/>
          </a:xfrm>
          <a:prstGeom prst="rect">
            <a:avLst/>
          </a:prstGeom>
          <a:noFill/>
        </p:spPr>
        <p:txBody>
          <a:bodyPr wrap="square" lIns="0" tIns="0" rIns="0" bIns="0">
            <a:spAutoFit/>
          </a:bodyPr>
          <a:lstStyle/>
          <a:p>
            <a:pPr algn="r"/>
            <a:r>
              <a:rPr lang="en-AU" sz="1200" b="0" i="0">
                <a:solidFill>
                  <a:schemeClr val="tx1"/>
                </a:solidFill>
                <a:latin typeface="+mn-lt"/>
                <a:cs typeface="Gotham Rounded Bold"/>
              </a:rPr>
              <a:t>studentwellbeinghub.edu.au</a:t>
            </a:r>
            <a:endParaRPr lang="en-GB" sz="1200" b="0" i="0">
              <a:solidFill>
                <a:schemeClr val="tx1"/>
              </a:solidFill>
              <a:latin typeface="+mn-lt"/>
              <a:cs typeface="Gotham Rounded Bold"/>
            </a:endParaRPr>
          </a:p>
        </p:txBody>
      </p:sp>
      <p:sp>
        <p:nvSpPr>
          <p:cNvPr id="12" name="Title 1">
            <a:extLst>
              <a:ext uri="{FF2B5EF4-FFF2-40B4-BE49-F238E27FC236}">
                <a16:creationId xmlns:a16="http://schemas.microsoft.com/office/drawing/2014/main" id="{2E6CF453-C66F-E6C8-D985-B3DF3D0C9CF9}"/>
              </a:ext>
            </a:extLst>
          </p:cNvPr>
          <p:cNvSpPr>
            <a:spLocks noGrp="1"/>
          </p:cNvSpPr>
          <p:nvPr userDrawn="1">
            <p:ph type="title" hasCustomPrompt="1"/>
          </p:nvPr>
        </p:nvSpPr>
        <p:spPr>
          <a:xfrm>
            <a:off x="838200" y="216830"/>
            <a:ext cx="10515600" cy="1219802"/>
          </a:xfrm>
        </p:spPr>
        <p:txBody>
          <a:bodyPr lIns="0"/>
          <a:lstStyle>
            <a:lvl1pPr>
              <a:lnSpc>
                <a:spcPct val="75000"/>
              </a:lnSpc>
              <a:defRPr sz="5000">
                <a:solidFill>
                  <a:srgbClr val="1E3263"/>
                </a:solidFill>
              </a:defRPr>
            </a:lvl1pPr>
          </a:lstStyle>
          <a:p>
            <a:r>
              <a:rPr lang="en-US"/>
              <a:t>Click to edit Master title style</a:t>
            </a:r>
            <a:br>
              <a:rPr lang="en-US"/>
            </a:br>
            <a:r>
              <a:rPr lang="en-US"/>
              <a:t>over two lines</a:t>
            </a:r>
          </a:p>
        </p:txBody>
      </p:sp>
      <p:pic>
        <p:nvPicPr>
          <p:cNvPr id="14" name="Picture 13" descr="A close up of a plant&#10;&#10;AI-generated content may be incorrect.">
            <a:extLst>
              <a:ext uri="{FF2B5EF4-FFF2-40B4-BE49-F238E27FC236}">
                <a16:creationId xmlns:a16="http://schemas.microsoft.com/office/drawing/2014/main" id="{3066A431-9CFE-C0E4-1046-66B57A7403FB}"/>
              </a:ext>
            </a:extLst>
          </p:cNvPr>
          <p:cNvPicPr>
            <a:picLocks noChangeAspect="1"/>
          </p:cNvPicPr>
          <p:nvPr userDrawn="1"/>
        </p:nvPicPr>
        <p:blipFill>
          <a:blip r:embed="rId6"/>
          <a:stretch>
            <a:fillRect/>
          </a:stretch>
        </p:blipFill>
        <p:spPr>
          <a:xfrm rot="10800000" flipH="1">
            <a:off x="8029903" y="3830189"/>
            <a:ext cx="4162094" cy="2393630"/>
          </a:xfrm>
          <a:prstGeom prst="rect">
            <a:avLst/>
          </a:prstGeom>
        </p:spPr>
      </p:pic>
      <p:sp>
        <p:nvSpPr>
          <p:cNvPr id="13" name="Subtitle 11">
            <a:extLst>
              <a:ext uri="{FF2B5EF4-FFF2-40B4-BE49-F238E27FC236}">
                <a16:creationId xmlns:a16="http://schemas.microsoft.com/office/drawing/2014/main" id="{9D64523D-79CF-4A55-B35B-D50CCAD1390A}"/>
              </a:ext>
            </a:extLst>
          </p:cNvPr>
          <p:cNvSpPr>
            <a:spLocks noGrp="1"/>
          </p:cNvSpPr>
          <p:nvPr userDrawn="1">
            <p:ph idx="4294967295" hasCustomPrompt="1"/>
          </p:nvPr>
        </p:nvSpPr>
        <p:spPr>
          <a:xfrm>
            <a:off x="838200" y="2067366"/>
            <a:ext cx="10262419" cy="3733667"/>
          </a:xfrm>
        </p:spPr>
        <p:txBody>
          <a:bodyPr lIns="0">
            <a:noAutofit/>
          </a:bodyPr>
          <a:lstStyle/>
          <a:p>
            <a:pPr marL="288000" lvl="0" indent="-288000">
              <a:lnSpc>
                <a:spcPct val="100000"/>
              </a:lnSpc>
            </a:pPr>
            <a:r>
              <a:rPr lang="en-US" sz="2600"/>
              <a:t> </a:t>
            </a:r>
          </a:p>
        </p:txBody>
      </p:sp>
    </p:spTree>
    <p:extLst>
      <p:ext uri="{BB962C8B-B14F-4D97-AF65-F5344CB8AC3E}">
        <p14:creationId xmlns:p14="http://schemas.microsoft.com/office/powerpoint/2010/main" val="4061908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92813184"/>
      </p:ext>
    </p:extLst>
  </p:cSld>
  <p:clrMapOvr>
    <a:masterClrMapping/>
  </p:clrMapOvr>
  <p:hf hd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C18965-2321-CA74-4156-C84231148D38}"/>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691D7D55-8B60-1A57-BB8E-8FE7C7AB8D6E}"/>
              </a:ext>
            </a:extLst>
          </p:cNvPr>
          <p:cNvSpPr>
            <a:spLocks noGrp="1"/>
          </p:cNvSpPr>
          <p:nvPr>
            <p:ph idx="1"/>
          </p:nvPr>
        </p:nvSpPr>
        <p:spPr>
          <a:xfrm>
            <a:off x="5183188" y="987425"/>
            <a:ext cx="6172200" cy="4873625"/>
          </a:xfrm>
        </p:spPr>
        <p:txBody>
          <a:bodyPr/>
          <a:lstStyle>
            <a:lvl1pPr marL="288000" indent="-288000">
              <a:defRPr sz="3200">
                <a:latin typeface="+mn-lt"/>
              </a:defRPr>
            </a:lvl1pPr>
            <a:lvl2pPr marL="648000" indent="-288000">
              <a:defRPr sz="2800">
                <a:latin typeface="+mn-lt"/>
              </a:defRPr>
            </a:lvl2pPr>
            <a:lvl3pPr>
              <a:defRPr sz="2400">
                <a:latin typeface="+mn-lt"/>
              </a:defRPr>
            </a:lvl3pPr>
            <a:lvl4pPr>
              <a:defRPr sz="2000">
                <a:latin typeface="+mn-lt"/>
              </a:defRPr>
            </a:lvl4pPr>
            <a:lvl5pPr>
              <a:defRPr sz="2000">
                <a:latin typeface="+mn-lt"/>
              </a:defRPr>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35210E96-E85A-58AF-5D38-98DE3C32085A}"/>
              </a:ext>
            </a:extLst>
          </p:cNvPr>
          <p:cNvSpPr>
            <a:spLocks noGrp="1"/>
          </p:cNvSpPr>
          <p:nvPr>
            <p:ph type="body" sz="half" idx="2"/>
          </p:nvPr>
        </p:nvSpPr>
        <p:spPr>
          <a:xfrm>
            <a:off x="839788" y="2057400"/>
            <a:ext cx="3932237" cy="3811588"/>
          </a:xfrm>
        </p:spPr>
        <p:txBody>
          <a:bodyPr/>
          <a:lstStyle>
            <a:lvl1pPr marL="0" indent="0">
              <a:buNone/>
              <a:defRPr sz="16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2BCC32DC-EA11-BF53-0444-26C3542D4B80}"/>
              </a:ext>
            </a:extLst>
          </p:cNvPr>
          <p:cNvSpPr>
            <a:spLocks noGrp="1"/>
          </p:cNvSpPr>
          <p:nvPr>
            <p:ph type="dt" sz="half" idx="10"/>
          </p:nvPr>
        </p:nvSpPr>
        <p:spPr/>
        <p:txBody>
          <a:bodyPr/>
          <a:lstStyle/>
          <a:p>
            <a:fld id="{5CED025E-5601-324E-A893-108961412B3C}" type="datetimeFigureOut">
              <a:rPr lang="en-US" smtClean="0"/>
              <a:t>1/12/2026</a:t>
            </a:fld>
            <a:endParaRPr lang="en-US"/>
          </a:p>
        </p:txBody>
      </p:sp>
      <p:sp>
        <p:nvSpPr>
          <p:cNvPr id="6" name="Footer Placeholder 5">
            <a:extLst>
              <a:ext uri="{FF2B5EF4-FFF2-40B4-BE49-F238E27FC236}">
                <a16:creationId xmlns:a16="http://schemas.microsoft.com/office/drawing/2014/main" id="{88A9E300-5E83-8D85-B571-1C2A03EDDBB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9FDFDFC-6588-1BEF-9461-A66F2A1B45D4}"/>
              </a:ext>
            </a:extLst>
          </p:cNvPr>
          <p:cNvSpPr>
            <a:spLocks noGrp="1"/>
          </p:cNvSpPr>
          <p:nvPr>
            <p:ph type="sldNum" sz="quarter" idx="12"/>
          </p:nvPr>
        </p:nvSpPr>
        <p:spPr/>
        <p:txBody>
          <a:bodyPr/>
          <a:lstStyle/>
          <a:p>
            <a:fld id="{9FDE2B7B-ECDA-CD4C-A114-379059A2F04A}" type="slidenum">
              <a:rPr lang="en-US" smtClean="0"/>
              <a:t>‹#›</a:t>
            </a:fld>
            <a:endParaRPr lang="en-US"/>
          </a:p>
        </p:txBody>
      </p:sp>
    </p:spTree>
    <p:extLst>
      <p:ext uri="{BB962C8B-B14F-4D97-AF65-F5344CB8AC3E}">
        <p14:creationId xmlns:p14="http://schemas.microsoft.com/office/powerpoint/2010/main" val="1102015042"/>
      </p:ext>
    </p:extLst>
  </p:cSld>
  <p:clrMapOvr>
    <a:masterClrMapping/>
  </p:clrMapOvr>
  <p:hf hd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5BFAF2-9BA0-0FF6-957D-F9BC9E7BD29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1938B16E-C237-D630-9FA8-8FCF7422B81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03D1EC1-A009-49B9-5F58-25B2FAB1B30A}"/>
              </a:ext>
            </a:extLst>
          </p:cNvPr>
          <p:cNvSpPr>
            <a:spLocks noGrp="1"/>
          </p:cNvSpPr>
          <p:nvPr>
            <p:ph type="body" sz="half" idx="2"/>
          </p:nvPr>
        </p:nvSpPr>
        <p:spPr>
          <a:xfrm>
            <a:off x="839788" y="2057400"/>
            <a:ext cx="3932237" cy="3811588"/>
          </a:xfrm>
        </p:spPr>
        <p:txBody>
          <a:bodyPr/>
          <a:lstStyle>
            <a:lvl1pPr marL="0" indent="0">
              <a:buNone/>
              <a:defRPr sz="16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575BDCAA-57DE-E2E5-ED67-34E497B06DD7}"/>
              </a:ext>
            </a:extLst>
          </p:cNvPr>
          <p:cNvSpPr>
            <a:spLocks noGrp="1"/>
          </p:cNvSpPr>
          <p:nvPr>
            <p:ph type="dt" sz="half" idx="10"/>
          </p:nvPr>
        </p:nvSpPr>
        <p:spPr/>
        <p:txBody>
          <a:bodyPr/>
          <a:lstStyle/>
          <a:p>
            <a:fld id="{5CED025E-5601-324E-A893-108961412B3C}" type="datetimeFigureOut">
              <a:rPr lang="en-US" smtClean="0"/>
              <a:t>1/12/2026</a:t>
            </a:fld>
            <a:endParaRPr lang="en-US"/>
          </a:p>
        </p:txBody>
      </p:sp>
      <p:sp>
        <p:nvSpPr>
          <p:cNvPr id="6" name="Footer Placeholder 5">
            <a:extLst>
              <a:ext uri="{FF2B5EF4-FFF2-40B4-BE49-F238E27FC236}">
                <a16:creationId xmlns:a16="http://schemas.microsoft.com/office/drawing/2014/main" id="{933BB81A-5938-B350-90A7-E4C79D1B0C8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7131793-E898-52FA-8184-91C93FB7A909}"/>
              </a:ext>
            </a:extLst>
          </p:cNvPr>
          <p:cNvSpPr>
            <a:spLocks noGrp="1"/>
          </p:cNvSpPr>
          <p:nvPr>
            <p:ph type="sldNum" sz="quarter" idx="12"/>
          </p:nvPr>
        </p:nvSpPr>
        <p:spPr/>
        <p:txBody>
          <a:bodyPr/>
          <a:lstStyle/>
          <a:p>
            <a:fld id="{9FDE2B7B-ECDA-CD4C-A114-379059A2F04A}" type="slidenum">
              <a:rPr lang="en-US" smtClean="0"/>
              <a:t>‹#›</a:t>
            </a:fld>
            <a:endParaRPr lang="en-US"/>
          </a:p>
        </p:txBody>
      </p:sp>
    </p:spTree>
    <p:extLst>
      <p:ext uri="{BB962C8B-B14F-4D97-AF65-F5344CB8AC3E}">
        <p14:creationId xmlns:p14="http://schemas.microsoft.com/office/powerpoint/2010/main" val="1325291038"/>
      </p:ext>
    </p:extLst>
  </p:cSld>
  <p:clrMapOvr>
    <a:masterClrMapping/>
  </p:clrMapOvr>
  <p:hf hdr="0" dt="0"/>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PINK Section">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D1A0703-0BE1-27FB-F344-77508881BBA6}"/>
              </a:ext>
            </a:extLst>
          </p:cNvPr>
          <p:cNvPicPr>
            <a:picLocks noChangeAspect="1"/>
          </p:cNvPicPr>
          <p:nvPr userDrawn="1"/>
        </p:nvPicPr>
        <p:blipFill>
          <a:blip r:embed="rId2">
            <a:alphaModFix/>
          </a:blip>
          <a:srcRect l="12449" r="-794"/>
          <a:stretch>
            <a:fillRect/>
          </a:stretch>
        </p:blipFill>
        <p:spPr>
          <a:xfrm>
            <a:off x="0" y="-2"/>
            <a:ext cx="6531798" cy="1492665"/>
          </a:xfrm>
          <a:prstGeom prst="rect">
            <a:avLst/>
          </a:prstGeom>
        </p:spPr>
      </p:pic>
      <p:sp>
        <p:nvSpPr>
          <p:cNvPr id="6" name="Rectangle 5">
            <a:extLst>
              <a:ext uri="{FF2B5EF4-FFF2-40B4-BE49-F238E27FC236}">
                <a16:creationId xmlns:a16="http://schemas.microsoft.com/office/drawing/2014/main" id="{D2BE72B5-2056-4DB9-1698-C74CBFAB2E1F}"/>
              </a:ext>
            </a:extLst>
          </p:cNvPr>
          <p:cNvSpPr/>
          <p:nvPr userDrawn="1"/>
        </p:nvSpPr>
        <p:spPr>
          <a:xfrm>
            <a:off x="0" y="6223819"/>
            <a:ext cx="12192000" cy="634181"/>
          </a:xfrm>
          <a:prstGeom prst="rect">
            <a:avLst/>
          </a:prstGeom>
          <a:solidFill>
            <a:srgbClr val="FFFFFF">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userDrawn="1">
            <p:ph type="title"/>
          </p:nvPr>
        </p:nvSpPr>
        <p:spPr>
          <a:xfrm>
            <a:off x="838200" y="309600"/>
            <a:ext cx="10515600" cy="604217"/>
          </a:xfrm>
        </p:spPr>
        <p:txBody>
          <a:bodyPr lIns="0"/>
          <a:lstStyle>
            <a:lvl1pPr>
              <a:defRPr sz="5000">
                <a:solidFill>
                  <a:srgbClr val="1E3263"/>
                </a:solidFill>
              </a:defRPr>
            </a:lvl1pPr>
          </a:lstStyle>
          <a:p>
            <a:r>
              <a:rPr lang="en-US"/>
              <a:t>Click to edit Master title style</a:t>
            </a:r>
          </a:p>
        </p:txBody>
      </p:sp>
      <p:pic>
        <p:nvPicPr>
          <p:cNvPr id="8" name="Picture 7" descr="Logo&#10;&#10;Description automatically generated">
            <a:extLst>
              <a:ext uri="{FF2B5EF4-FFF2-40B4-BE49-F238E27FC236}">
                <a16:creationId xmlns:a16="http://schemas.microsoft.com/office/drawing/2014/main" id="{623B994A-EBD2-4FA6-AB13-B6CDE933FA2E}"/>
              </a:ext>
            </a:extLst>
          </p:cNvPr>
          <p:cNvPicPr>
            <a:picLocks noChangeAspect="1"/>
          </p:cNvPicPr>
          <p:nvPr userDrawn="1"/>
        </p:nvPicPr>
        <p:blipFill>
          <a:blip r:embed="rId3"/>
          <a:stretch>
            <a:fillRect/>
          </a:stretch>
        </p:blipFill>
        <p:spPr>
          <a:xfrm>
            <a:off x="838200" y="6397675"/>
            <a:ext cx="2296814" cy="307777"/>
          </a:xfrm>
          <a:prstGeom prst="rect">
            <a:avLst/>
          </a:prstGeom>
        </p:spPr>
      </p:pic>
      <p:sp>
        <p:nvSpPr>
          <p:cNvPr id="5" name="TextBox 4">
            <a:extLst>
              <a:ext uri="{FF2B5EF4-FFF2-40B4-BE49-F238E27FC236}">
                <a16:creationId xmlns:a16="http://schemas.microsoft.com/office/drawing/2014/main" id="{556C7682-4329-AF65-FC90-DD11FEAE533D}"/>
              </a:ext>
            </a:extLst>
          </p:cNvPr>
          <p:cNvSpPr txBox="1"/>
          <p:nvPr userDrawn="1"/>
        </p:nvSpPr>
        <p:spPr>
          <a:xfrm>
            <a:off x="8617010" y="6452802"/>
            <a:ext cx="2736790" cy="184666"/>
          </a:xfrm>
          <a:prstGeom prst="rect">
            <a:avLst/>
          </a:prstGeom>
          <a:noFill/>
        </p:spPr>
        <p:txBody>
          <a:bodyPr wrap="square" lIns="0" tIns="0" rIns="0" bIns="0">
            <a:spAutoFit/>
          </a:bodyPr>
          <a:lstStyle/>
          <a:p>
            <a:pPr algn="r"/>
            <a:r>
              <a:rPr lang="en-AU" sz="1200" b="0" i="0">
                <a:solidFill>
                  <a:schemeClr val="tx1"/>
                </a:solidFill>
                <a:latin typeface="+mn-lt"/>
                <a:cs typeface="Gotham Rounded Bold"/>
              </a:rPr>
              <a:t>studentwellbeinghub.edu.au</a:t>
            </a:r>
            <a:endParaRPr lang="en-GB" sz="1200" b="0" i="0">
              <a:solidFill>
                <a:schemeClr val="tx1"/>
              </a:solidFill>
              <a:latin typeface="+mn-lt"/>
              <a:cs typeface="Gotham Rounded Bold"/>
            </a:endParaRPr>
          </a:p>
        </p:txBody>
      </p:sp>
      <p:sp>
        <p:nvSpPr>
          <p:cNvPr id="3" name="Subtitle 11">
            <a:extLst>
              <a:ext uri="{FF2B5EF4-FFF2-40B4-BE49-F238E27FC236}">
                <a16:creationId xmlns:a16="http://schemas.microsoft.com/office/drawing/2014/main" id="{2DEFD2DB-3970-A903-6902-6DBD30EEBC39}"/>
              </a:ext>
            </a:extLst>
          </p:cNvPr>
          <p:cNvSpPr>
            <a:spLocks noGrp="1"/>
          </p:cNvSpPr>
          <p:nvPr>
            <p:ph idx="4294967295"/>
          </p:nvPr>
        </p:nvSpPr>
        <p:spPr>
          <a:xfrm>
            <a:off x="838200" y="1719020"/>
            <a:ext cx="10262419" cy="4082013"/>
          </a:xfrm>
        </p:spPr>
        <p:txBody>
          <a:bodyPr lIns="0">
            <a:noAutofit/>
          </a:bodyPr>
          <a:lstStyle/>
          <a:p>
            <a:pPr marL="288000" lvl="0" indent="-288000">
              <a:lnSpc>
                <a:spcPct val="100000"/>
              </a:lnSpc>
            </a:pPr>
            <a:endParaRPr lang="en-US" sz="2600"/>
          </a:p>
        </p:txBody>
      </p:sp>
    </p:spTree>
    <p:extLst>
      <p:ext uri="{BB962C8B-B14F-4D97-AF65-F5344CB8AC3E}">
        <p14:creationId xmlns:p14="http://schemas.microsoft.com/office/powerpoint/2010/main" val="1700598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C47C86-16DC-3EE8-9A18-98BB1EB74E8C}"/>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DB17D05B-2438-77EB-2863-8C4C21CE7791}"/>
              </a:ext>
            </a:extLst>
          </p:cNvPr>
          <p:cNvSpPr>
            <a:spLocks noGrp="1"/>
          </p:cNvSpPr>
          <p:nvPr>
            <p:ph type="body" orient="vert" idx="1"/>
          </p:nvPr>
        </p:nvSpPr>
        <p:spPr/>
        <p:txBody>
          <a:bodyPr vert="eaVert"/>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42EC42F-2B49-796A-AC95-655348D0417C}"/>
              </a:ext>
            </a:extLst>
          </p:cNvPr>
          <p:cNvSpPr>
            <a:spLocks noGrp="1"/>
          </p:cNvSpPr>
          <p:nvPr>
            <p:ph type="dt" sz="half" idx="10"/>
          </p:nvPr>
        </p:nvSpPr>
        <p:spPr/>
        <p:txBody>
          <a:bodyPr/>
          <a:lstStyle/>
          <a:p>
            <a:fld id="{5CED025E-5601-324E-A893-108961412B3C}" type="datetimeFigureOut">
              <a:rPr lang="en-US" smtClean="0"/>
              <a:t>1/12/2026</a:t>
            </a:fld>
            <a:endParaRPr lang="en-US"/>
          </a:p>
        </p:txBody>
      </p:sp>
      <p:sp>
        <p:nvSpPr>
          <p:cNvPr id="5" name="Footer Placeholder 4">
            <a:extLst>
              <a:ext uri="{FF2B5EF4-FFF2-40B4-BE49-F238E27FC236}">
                <a16:creationId xmlns:a16="http://schemas.microsoft.com/office/drawing/2014/main" id="{958D318C-2220-3E51-C008-48B0EF00F7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85161D-368C-BCEF-5EDA-469B9DE24D27}"/>
              </a:ext>
            </a:extLst>
          </p:cNvPr>
          <p:cNvSpPr>
            <a:spLocks noGrp="1"/>
          </p:cNvSpPr>
          <p:nvPr>
            <p:ph type="sldNum" sz="quarter" idx="12"/>
          </p:nvPr>
        </p:nvSpPr>
        <p:spPr/>
        <p:txBody>
          <a:bodyPr/>
          <a:lstStyle/>
          <a:p>
            <a:fld id="{9FDE2B7B-ECDA-CD4C-A114-379059A2F04A}" type="slidenum">
              <a:rPr lang="en-US" smtClean="0"/>
              <a:t>‹#›</a:t>
            </a:fld>
            <a:endParaRPr lang="en-US"/>
          </a:p>
        </p:txBody>
      </p:sp>
    </p:spTree>
    <p:extLst>
      <p:ext uri="{BB962C8B-B14F-4D97-AF65-F5344CB8AC3E}">
        <p14:creationId xmlns:p14="http://schemas.microsoft.com/office/powerpoint/2010/main" val="955498311"/>
      </p:ext>
    </p:extLst>
  </p:cSld>
  <p:clrMapOvr>
    <a:masterClrMapping/>
  </p:clrMapOvr>
  <p:hf hd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ACDC878-CA6F-EF51-E468-9BC51DFF6F12}"/>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02526FD0-900B-74FA-489B-A05AB6184F52}"/>
              </a:ext>
            </a:extLst>
          </p:cNvPr>
          <p:cNvSpPr>
            <a:spLocks noGrp="1"/>
          </p:cNvSpPr>
          <p:nvPr>
            <p:ph type="body" orient="vert" idx="1"/>
          </p:nvPr>
        </p:nvSpPr>
        <p:spPr>
          <a:xfrm>
            <a:off x="838200" y="365125"/>
            <a:ext cx="7734300" cy="5811838"/>
          </a:xfrm>
        </p:spPr>
        <p:txBody>
          <a:bodyPr vert="eaVert"/>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5DD4B655-BDF3-10CF-4820-F5709AEAFA4E}"/>
              </a:ext>
            </a:extLst>
          </p:cNvPr>
          <p:cNvSpPr>
            <a:spLocks noGrp="1"/>
          </p:cNvSpPr>
          <p:nvPr>
            <p:ph type="dt" sz="half" idx="10"/>
          </p:nvPr>
        </p:nvSpPr>
        <p:spPr/>
        <p:txBody>
          <a:bodyPr/>
          <a:lstStyle/>
          <a:p>
            <a:fld id="{5CED025E-5601-324E-A893-108961412B3C}" type="datetimeFigureOut">
              <a:rPr lang="en-US" smtClean="0"/>
              <a:t>1/12/2026</a:t>
            </a:fld>
            <a:endParaRPr lang="en-US"/>
          </a:p>
        </p:txBody>
      </p:sp>
      <p:sp>
        <p:nvSpPr>
          <p:cNvPr id="5" name="Footer Placeholder 4">
            <a:extLst>
              <a:ext uri="{FF2B5EF4-FFF2-40B4-BE49-F238E27FC236}">
                <a16:creationId xmlns:a16="http://schemas.microsoft.com/office/drawing/2014/main" id="{34EB8455-91B6-6872-95F4-37DF146D86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D2B388-C8BD-2978-1E01-A3CDB32CBD32}"/>
              </a:ext>
            </a:extLst>
          </p:cNvPr>
          <p:cNvSpPr>
            <a:spLocks noGrp="1"/>
          </p:cNvSpPr>
          <p:nvPr>
            <p:ph type="sldNum" sz="quarter" idx="12"/>
          </p:nvPr>
        </p:nvSpPr>
        <p:spPr/>
        <p:txBody>
          <a:bodyPr/>
          <a:lstStyle/>
          <a:p>
            <a:fld id="{9FDE2B7B-ECDA-CD4C-A114-379059A2F04A}" type="slidenum">
              <a:rPr lang="en-US" smtClean="0"/>
              <a:t>‹#›</a:t>
            </a:fld>
            <a:endParaRPr lang="en-US"/>
          </a:p>
        </p:txBody>
      </p:sp>
    </p:spTree>
    <p:extLst>
      <p:ext uri="{BB962C8B-B14F-4D97-AF65-F5344CB8AC3E}">
        <p14:creationId xmlns:p14="http://schemas.microsoft.com/office/powerpoint/2010/main" val="4201926121"/>
      </p:ext>
    </p:extLst>
  </p:cSld>
  <p:clrMapOvr>
    <a:masterClrMapping/>
  </p:clrMapOvr>
  <p:hf hdr="0" dt="0"/>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COVER slide">
    <p:bg>
      <p:bgPr>
        <a:solidFill>
          <a:schemeClr val="bg1"/>
        </a:solidFill>
        <a:effectLst/>
      </p:bgPr>
    </p:bg>
    <p:spTree>
      <p:nvGrpSpPr>
        <p:cNvPr id="1" name=""/>
        <p:cNvGrpSpPr/>
        <p:nvPr/>
      </p:nvGrpSpPr>
      <p:grpSpPr>
        <a:xfrm>
          <a:off x="0" y="0"/>
          <a:ext cx="0" cy="0"/>
          <a:chOff x="0" y="0"/>
          <a:chExt cx="0" cy="0"/>
        </a:xfrm>
      </p:grpSpPr>
      <p:pic>
        <p:nvPicPr>
          <p:cNvPr id="10" name="Picture 9" descr="Logo&#10;&#10;Description automatically generated">
            <a:extLst>
              <a:ext uri="{FF2B5EF4-FFF2-40B4-BE49-F238E27FC236}">
                <a16:creationId xmlns:a16="http://schemas.microsoft.com/office/drawing/2014/main" id="{9F6119DA-CB59-48E6-A7B2-001E046E0EF2}"/>
              </a:ext>
            </a:extLst>
          </p:cNvPr>
          <p:cNvPicPr>
            <a:picLocks noChangeAspect="1"/>
          </p:cNvPicPr>
          <p:nvPr userDrawn="1"/>
        </p:nvPicPr>
        <p:blipFill>
          <a:blip r:embed="rId2"/>
          <a:stretch>
            <a:fillRect/>
          </a:stretch>
        </p:blipFill>
        <p:spPr>
          <a:xfrm>
            <a:off x="2301202" y="953299"/>
            <a:ext cx="7589596" cy="1017016"/>
          </a:xfrm>
          <a:prstGeom prst="rect">
            <a:avLst/>
          </a:prstGeom>
        </p:spPr>
      </p:pic>
    </p:spTree>
    <p:extLst>
      <p:ext uri="{BB962C8B-B14F-4D97-AF65-F5344CB8AC3E}">
        <p14:creationId xmlns:p14="http://schemas.microsoft.com/office/powerpoint/2010/main" val="428890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Footer">
    <p:bg>
      <p:bgPr>
        <a:solidFill>
          <a:schemeClr val="bg1"/>
        </a:solidFill>
        <a:effectLst/>
      </p:bgPr>
    </p:bg>
    <p:spTree>
      <p:nvGrpSpPr>
        <p:cNvPr id="1" name=""/>
        <p:cNvGrpSpPr/>
        <p:nvPr/>
      </p:nvGrpSpPr>
      <p:grpSpPr>
        <a:xfrm>
          <a:off x="0" y="0"/>
          <a:ext cx="0" cy="0"/>
          <a:chOff x="0" y="0"/>
          <a:chExt cx="0" cy="0"/>
        </a:xfrm>
      </p:grpSpPr>
      <p:sp>
        <p:nvSpPr>
          <p:cNvPr id="8" name="Subtitle 2"/>
          <p:cNvSpPr txBox="1">
            <a:spLocks/>
          </p:cNvSpPr>
          <p:nvPr userDrawn="1"/>
        </p:nvSpPr>
        <p:spPr>
          <a:xfrm>
            <a:off x="1720462" y="3845024"/>
            <a:ext cx="9869463" cy="40092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1600" b="1" kern="1200">
                <a:solidFill>
                  <a:schemeClr val="bg1"/>
                </a:solidFill>
                <a:latin typeface="Gotham Rounded Book"/>
                <a:ea typeface="+mn-ea"/>
                <a:cs typeface="Gotham Rounded Book"/>
              </a:defRPr>
            </a:lvl1pPr>
            <a:lvl2pPr marL="457200" indent="0" algn="ctr" defTabSz="914400" rtl="0" eaLnBrk="1" latinLnBrk="0" hangingPunct="1">
              <a:lnSpc>
                <a:spcPct val="90000"/>
              </a:lnSpc>
              <a:spcBef>
                <a:spcPts val="500"/>
              </a:spcBef>
              <a:buFont typeface="Arial"/>
              <a:buNone/>
              <a:defRPr sz="2000" kern="1200">
                <a:solidFill>
                  <a:schemeClr val="accent5"/>
                </a:solidFill>
                <a:latin typeface="Gotham Rounded Book"/>
                <a:ea typeface="+mn-ea"/>
                <a:cs typeface="Gotham Rounded Book"/>
              </a:defRPr>
            </a:lvl2pPr>
            <a:lvl3pPr marL="914400" indent="0" algn="ctr" defTabSz="914400" rtl="0" eaLnBrk="1" latinLnBrk="0" hangingPunct="1">
              <a:lnSpc>
                <a:spcPct val="90000"/>
              </a:lnSpc>
              <a:spcBef>
                <a:spcPts val="500"/>
              </a:spcBef>
              <a:buFont typeface="Arial"/>
              <a:buNone/>
              <a:defRPr sz="1800" kern="1200">
                <a:solidFill>
                  <a:schemeClr val="accent5"/>
                </a:solidFill>
                <a:latin typeface="Gotham Rounded Book"/>
                <a:ea typeface="+mn-ea"/>
                <a:cs typeface="Gotham Rounded Book"/>
              </a:defRPr>
            </a:lvl3pPr>
            <a:lvl4pPr marL="1371600" indent="0" algn="ctr" defTabSz="914400" rtl="0" eaLnBrk="1" latinLnBrk="0" hangingPunct="1">
              <a:lnSpc>
                <a:spcPct val="90000"/>
              </a:lnSpc>
              <a:spcBef>
                <a:spcPts val="500"/>
              </a:spcBef>
              <a:buFont typeface="Arial"/>
              <a:buNone/>
              <a:defRPr sz="1600" kern="1200">
                <a:solidFill>
                  <a:schemeClr val="accent5"/>
                </a:solidFill>
                <a:latin typeface="Gotham Rounded Book"/>
                <a:ea typeface="+mn-ea"/>
                <a:cs typeface="Gotham Rounded Book"/>
              </a:defRPr>
            </a:lvl4pPr>
            <a:lvl5pPr marL="1828800" indent="0" algn="ctr" defTabSz="914400" rtl="0" eaLnBrk="1" latinLnBrk="0" hangingPunct="1">
              <a:lnSpc>
                <a:spcPct val="90000"/>
              </a:lnSpc>
              <a:spcBef>
                <a:spcPts val="500"/>
              </a:spcBef>
              <a:buFont typeface="Arial"/>
              <a:buNone/>
              <a:defRPr sz="1600" kern="1200">
                <a:solidFill>
                  <a:schemeClr val="accent5"/>
                </a:solidFill>
                <a:latin typeface="Gotham Rounded Book"/>
                <a:ea typeface="+mn-ea"/>
                <a:cs typeface="Gotham Rounded Book"/>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endParaRPr lang="en-US"/>
          </a:p>
        </p:txBody>
      </p:sp>
      <p:grpSp>
        <p:nvGrpSpPr>
          <p:cNvPr id="2" name="Group 1">
            <a:extLst>
              <a:ext uri="{FF2B5EF4-FFF2-40B4-BE49-F238E27FC236}">
                <a16:creationId xmlns:a16="http://schemas.microsoft.com/office/drawing/2014/main" id="{42309E25-72D0-75A4-626E-5892F82C37C5}"/>
              </a:ext>
            </a:extLst>
          </p:cNvPr>
          <p:cNvGrpSpPr/>
          <p:nvPr userDrawn="1"/>
        </p:nvGrpSpPr>
        <p:grpSpPr>
          <a:xfrm>
            <a:off x="0" y="6161676"/>
            <a:ext cx="12192000" cy="696323"/>
            <a:chOff x="0" y="6161676"/>
            <a:chExt cx="12192000" cy="696323"/>
          </a:xfrm>
        </p:grpSpPr>
        <p:sp>
          <p:nvSpPr>
            <p:cNvPr id="3" name="TextBox 2">
              <a:extLst>
                <a:ext uri="{FF2B5EF4-FFF2-40B4-BE49-F238E27FC236}">
                  <a16:creationId xmlns:a16="http://schemas.microsoft.com/office/drawing/2014/main" id="{B687B09B-F676-2A70-0840-459CBCDC9EE1}"/>
                </a:ext>
              </a:extLst>
            </p:cNvPr>
            <p:cNvSpPr txBox="1"/>
            <p:nvPr userDrawn="1"/>
          </p:nvSpPr>
          <p:spPr>
            <a:xfrm>
              <a:off x="0" y="6161676"/>
              <a:ext cx="12192000" cy="696323"/>
            </a:xfrm>
            <a:prstGeom prst="rect">
              <a:avLst/>
            </a:prstGeom>
            <a:solidFill>
              <a:srgbClr val="FFFFFF"/>
            </a:solidFill>
          </p:spPr>
          <p:txBody>
            <a:bodyPr vert="horz" wrap="square" lIns="91440" tIns="45720" rIns="540000" bIns="45720" rtlCol="0" anchor="ctr" anchorCtr="0">
              <a:normAutofit/>
            </a:bodyPr>
            <a:lstStyle/>
            <a:p>
              <a:pPr algn="r"/>
              <a:r>
                <a:rPr lang="en-AU" sz="1600" b="0" i="0">
                  <a:solidFill>
                    <a:srgbClr val="4A4949"/>
                  </a:solidFill>
                  <a:latin typeface="Arial Rounded MT Bold" panose="020F0704030504030204" pitchFamily="34" charset="0"/>
                  <a:cs typeface="Gotham Rounded Bold"/>
                </a:rPr>
                <a:t>studentwellbeinghub.edu.au</a:t>
              </a:r>
              <a:endParaRPr lang="en-GB" sz="1600" b="0" i="0">
                <a:solidFill>
                  <a:srgbClr val="4A4949"/>
                </a:solidFill>
                <a:latin typeface="Arial Rounded MT Bold" panose="020F0704030504030204" pitchFamily="34" charset="0"/>
                <a:cs typeface="Gotham Rounded Bold"/>
              </a:endParaRPr>
            </a:p>
          </p:txBody>
        </p:sp>
        <p:pic>
          <p:nvPicPr>
            <p:cNvPr id="4" name="Picture 3" descr="Logo&#10;&#10;Description automatically generated">
              <a:extLst>
                <a:ext uri="{FF2B5EF4-FFF2-40B4-BE49-F238E27FC236}">
                  <a16:creationId xmlns:a16="http://schemas.microsoft.com/office/drawing/2014/main" id="{E31DDC77-C863-8DEE-D797-9A0DE65886E7}"/>
                </a:ext>
              </a:extLst>
            </p:cNvPr>
            <p:cNvPicPr>
              <a:picLocks noChangeAspect="1"/>
            </p:cNvPicPr>
            <p:nvPr userDrawn="1"/>
          </p:nvPicPr>
          <p:blipFill>
            <a:blip r:embed="rId2"/>
            <a:stretch>
              <a:fillRect/>
            </a:stretch>
          </p:blipFill>
          <p:spPr>
            <a:xfrm>
              <a:off x="630607" y="6324616"/>
              <a:ext cx="2654100" cy="355653"/>
            </a:xfrm>
            <a:prstGeom prst="rect">
              <a:avLst/>
            </a:prstGeom>
          </p:spPr>
        </p:pic>
      </p:grpSp>
    </p:spTree>
    <p:extLst>
      <p:ext uri="{BB962C8B-B14F-4D97-AF65-F5344CB8AC3E}">
        <p14:creationId xmlns:p14="http://schemas.microsoft.com/office/powerpoint/2010/main" val="2004001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userDrawn="1">
  <p:cSld name="End Slide">
    <p:bg>
      <p:bgPr>
        <a:solidFill>
          <a:schemeClr val="bg2"/>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55B5ED5-9997-DF03-D3B5-52BC5B049A3F}"/>
              </a:ext>
            </a:extLst>
          </p:cNvPr>
          <p:cNvSpPr txBox="1"/>
          <p:nvPr userDrawn="1"/>
        </p:nvSpPr>
        <p:spPr>
          <a:xfrm>
            <a:off x="3934244" y="5964758"/>
            <a:ext cx="8011949" cy="453650"/>
          </a:xfrm>
          <a:prstGeom prst="rect">
            <a:avLst/>
          </a:prstGeom>
          <a:noFill/>
        </p:spPr>
        <p:txBody>
          <a:bodyPr wrap="square" lIns="0" tIns="0" rIns="0" bIns="0" rtlCol="0" anchor="b" anchorCtr="0">
            <a:noAutofit/>
          </a:bodyPr>
          <a:lstStyle/>
          <a:p>
            <a:pPr marL="0" marR="0" lvl="0" indent="0" algn="l" defTabSz="914400" rtl="0" eaLnBrk="1" fontAlgn="auto" latinLnBrk="0" hangingPunct="1">
              <a:lnSpc>
                <a:spcPts val="1800"/>
              </a:lnSpc>
              <a:spcBef>
                <a:spcPts val="0"/>
              </a:spcBef>
              <a:spcAft>
                <a:spcPts val="0"/>
              </a:spcAft>
              <a:buClrTx/>
              <a:buSzTx/>
              <a:buFontTx/>
              <a:buNone/>
              <a:tabLst/>
              <a:defRPr/>
            </a:pPr>
            <a:r>
              <a:rPr lang="en-US" sz="1400" b="0" i="0" kern="1200">
                <a:solidFill>
                  <a:schemeClr val="tx1"/>
                </a:solidFill>
                <a:effectLst/>
                <a:latin typeface="+mn-lt"/>
                <a:ea typeface="+mn-ea"/>
                <a:cs typeface="Gotham Rounded Bold"/>
              </a:rPr>
              <a:t>Funded by the Australian Government Department</a:t>
            </a:r>
            <a:r>
              <a:rPr lang="en-US" sz="1400" b="0" i="0" kern="1200" baseline="0">
                <a:solidFill>
                  <a:schemeClr val="tx1"/>
                </a:solidFill>
                <a:effectLst/>
                <a:latin typeface="+mn-lt"/>
                <a:ea typeface="+mn-ea"/>
                <a:cs typeface="Gotham Rounded Bold"/>
              </a:rPr>
              <a:t> of Education. © 2026 Commonwealth of Australia, unless otherwise indicated. Creative Commons BY 4.0, unless otherwise indicated.</a:t>
            </a:r>
            <a:endParaRPr lang="en-US" sz="1400" b="0" i="0" kern="1200">
              <a:solidFill>
                <a:schemeClr val="tx1"/>
              </a:solidFill>
              <a:effectLst/>
              <a:latin typeface="+mn-lt"/>
              <a:ea typeface="+mn-ea"/>
              <a:cs typeface="Gotham Rounded Bold"/>
            </a:endParaRPr>
          </a:p>
        </p:txBody>
      </p:sp>
      <p:pic>
        <p:nvPicPr>
          <p:cNvPr id="6" name="Picture 5" descr="A logo with blue text&#10;&#10;AI-generated content may be incorrect.">
            <a:extLst>
              <a:ext uri="{FF2B5EF4-FFF2-40B4-BE49-F238E27FC236}">
                <a16:creationId xmlns:a16="http://schemas.microsoft.com/office/drawing/2014/main" id="{213C4166-8BC3-C743-9969-51625415A3C1}"/>
              </a:ext>
            </a:extLst>
          </p:cNvPr>
          <p:cNvPicPr>
            <a:picLocks noChangeAspect="1"/>
          </p:cNvPicPr>
          <p:nvPr userDrawn="1"/>
        </p:nvPicPr>
        <p:blipFill>
          <a:blip r:embed="rId2">
            <a:extLst>
              <a:ext uri="{28A0092B-C50C-407E-A947-70E740481C1C}">
                <a14:useLocalDpi xmlns:a14="http://schemas.microsoft.com/office/drawing/2010/main"/>
              </a:ext>
            </a:extLst>
          </a:blip>
          <a:srcRect l="15455" t="27052" r="14499" b="29551"/>
          <a:stretch>
            <a:fillRect/>
          </a:stretch>
        </p:blipFill>
        <p:spPr>
          <a:xfrm>
            <a:off x="521111" y="5572496"/>
            <a:ext cx="2112842" cy="981171"/>
          </a:xfrm>
          <a:prstGeom prst="rect">
            <a:avLst/>
          </a:prstGeom>
        </p:spPr>
      </p:pic>
    </p:spTree>
    <p:extLst>
      <p:ext uri="{BB962C8B-B14F-4D97-AF65-F5344CB8AC3E}">
        <p14:creationId xmlns:p14="http://schemas.microsoft.com/office/powerpoint/2010/main" val="33877022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YELLOW Section 1">
    <p:spTree>
      <p:nvGrpSpPr>
        <p:cNvPr id="1" name=""/>
        <p:cNvGrpSpPr/>
        <p:nvPr/>
      </p:nvGrpSpPr>
      <p:grpSpPr>
        <a:xfrm>
          <a:off x="0" y="0"/>
          <a:ext cx="0" cy="0"/>
          <a:chOff x="0" y="0"/>
          <a:chExt cx="0" cy="0"/>
        </a:xfrm>
      </p:grpSpPr>
      <p:pic>
        <p:nvPicPr>
          <p:cNvPr id="9" name="Picture 8" descr="A black and yellow background&#10;&#10;AI-generated content may be incorrect.">
            <a:extLst>
              <a:ext uri="{FF2B5EF4-FFF2-40B4-BE49-F238E27FC236}">
                <a16:creationId xmlns:a16="http://schemas.microsoft.com/office/drawing/2014/main" id="{1B4665CB-E499-94D6-10E6-30058F42AC3F}"/>
              </a:ext>
            </a:extLst>
          </p:cNvPr>
          <p:cNvPicPr>
            <a:picLocks noChangeAspect="1"/>
          </p:cNvPicPr>
          <p:nvPr userDrawn="1"/>
        </p:nvPicPr>
        <p:blipFill>
          <a:blip r:embed="rId2">
            <a:alphaModFix/>
          </a:blip>
          <a:srcRect l="12456"/>
          <a:stretch>
            <a:fillRect/>
          </a:stretch>
        </p:blipFill>
        <p:spPr>
          <a:xfrm>
            <a:off x="0" y="-1"/>
            <a:ext cx="6472596" cy="1492665"/>
          </a:xfrm>
          <a:prstGeom prst="rect">
            <a:avLst/>
          </a:prstGeom>
        </p:spPr>
      </p:pic>
      <p:sp>
        <p:nvSpPr>
          <p:cNvPr id="4" name="Rectangle 3">
            <a:extLst>
              <a:ext uri="{FF2B5EF4-FFF2-40B4-BE49-F238E27FC236}">
                <a16:creationId xmlns:a16="http://schemas.microsoft.com/office/drawing/2014/main" id="{3117FCCC-F34C-D6D1-72E9-51B9A6BC2A40}"/>
              </a:ext>
            </a:extLst>
          </p:cNvPr>
          <p:cNvSpPr/>
          <p:nvPr userDrawn="1"/>
        </p:nvSpPr>
        <p:spPr>
          <a:xfrm>
            <a:off x="0" y="6223819"/>
            <a:ext cx="12192000" cy="634181"/>
          </a:xfrm>
          <a:prstGeom prst="rect">
            <a:avLst/>
          </a:prstGeom>
          <a:solidFill>
            <a:srgbClr val="FFFFFF">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Logo&#10;&#10;Description automatically generated">
            <a:extLst>
              <a:ext uri="{FF2B5EF4-FFF2-40B4-BE49-F238E27FC236}">
                <a16:creationId xmlns:a16="http://schemas.microsoft.com/office/drawing/2014/main" id="{623B994A-EBD2-4FA6-AB13-B6CDE933FA2E}"/>
              </a:ext>
            </a:extLst>
          </p:cNvPr>
          <p:cNvPicPr>
            <a:picLocks noChangeAspect="1"/>
          </p:cNvPicPr>
          <p:nvPr userDrawn="1"/>
        </p:nvPicPr>
        <p:blipFill>
          <a:blip r:embed="rId3"/>
          <a:stretch>
            <a:fillRect/>
          </a:stretch>
        </p:blipFill>
        <p:spPr>
          <a:xfrm>
            <a:off x="838200" y="6397675"/>
            <a:ext cx="2296814" cy="307777"/>
          </a:xfrm>
          <a:prstGeom prst="rect">
            <a:avLst/>
          </a:prstGeom>
        </p:spPr>
      </p:pic>
      <p:sp>
        <p:nvSpPr>
          <p:cNvPr id="5" name="TextBox 4">
            <a:extLst>
              <a:ext uri="{FF2B5EF4-FFF2-40B4-BE49-F238E27FC236}">
                <a16:creationId xmlns:a16="http://schemas.microsoft.com/office/drawing/2014/main" id="{556C7682-4329-AF65-FC90-DD11FEAE533D}"/>
              </a:ext>
            </a:extLst>
          </p:cNvPr>
          <p:cNvSpPr txBox="1"/>
          <p:nvPr userDrawn="1"/>
        </p:nvSpPr>
        <p:spPr>
          <a:xfrm>
            <a:off x="8617010" y="6452802"/>
            <a:ext cx="2736790" cy="184666"/>
          </a:xfrm>
          <a:prstGeom prst="rect">
            <a:avLst/>
          </a:prstGeom>
          <a:noFill/>
        </p:spPr>
        <p:txBody>
          <a:bodyPr wrap="square" lIns="0" tIns="0" rIns="0" bIns="0">
            <a:spAutoFit/>
          </a:bodyPr>
          <a:lstStyle/>
          <a:p>
            <a:pPr algn="r"/>
            <a:r>
              <a:rPr lang="en-AU" sz="1200" b="0" i="0">
                <a:solidFill>
                  <a:schemeClr val="tx1"/>
                </a:solidFill>
                <a:latin typeface="+mn-lt"/>
                <a:cs typeface="Gotham Rounded Bold"/>
              </a:rPr>
              <a:t>studentwellbeinghub.edu.au</a:t>
            </a:r>
            <a:endParaRPr lang="en-GB" sz="1200" b="0" i="0">
              <a:solidFill>
                <a:schemeClr val="tx1"/>
              </a:solidFill>
              <a:latin typeface="+mn-lt"/>
              <a:cs typeface="Gotham Rounded Bold"/>
            </a:endParaRPr>
          </a:p>
        </p:txBody>
      </p:sp>
      <p:sp>
        <p:nvSpPr>
          <p:cNvPr id="3" name="Subtitle 11">
            <a:extLst>
              <a:ext uri="{FF2B5EF4-FFF2-40B4-BE49-F238E27FC236}">
                <a16:creationId xmlns:a16="http://schemas.microsoft.com/office/drawing/2014/main" id="{289AA0C3-89DE-24B9-1DBD-4528BFBEBAE1}"/>
              </a:ext>
            </a:extLst>
          </p:cNvPr>
          <p:cNvSpPr>
            <a:spLocks noGrp="1"/>
          </p:cNvSpPr>
          <p:nvPr>
            <p:ph idx="4294967295"/>
          </p:nvPr>
        </p:nvSpPr>
        <p:spPr>
          <a:xfrm>
            <a:off x="838200" y="1719020"/>
            <a:ext cx="10262419" cy="4082013"/>
          </a:xfrm>
        </p:spPr>
        <p:txBody>
          <a:bodyPr lIns="0">
            <a:noAutofit/>
          </a:bodyPr>
          <a:lstStyle>
            <a:lvl1pPr>
              <a:defRPr>
                <a:latin typeface="+mn-lt"/>
              </a:defRPr>
            </a:lvl1pPr>
          </a:lstStyle>
          <a:p>
            <a:pPr marL="288000" lvl="0" indent="-288000">
              <a:lnSpc>
                <a:spcPct val="100000"/>
              </a:lnSpc>
            </a:pPr>
            <a:endParaRPr lang="en-US" sz="2600"/>
          </a:p>
        </p:txBody>
      </p:sp>
      <p:pic>
        <p:nvPicPr>
          <p:cNvPr id="6" name="Picture 5" descr="A close up of a plant&#10;&#10;AI-generated content may be incorrect.">
            <a:extLst>
              <a:ext uri="{FF2B5EF4-FFF2-40B4-BE49-F238E27FC236}">
                <a16:creationId xmlns:a16="http://schemas.microsoft.com/office/drawing/2014/main" id="{C19C7307-65A2-672C-9B12-79DF228652E5}"/>
              </a:ext>
            </a:extLst>
          </p:cNvPr>
          <p:cNvPicPr>
            <a:picLocks noChangeAspect="1"/>
          </p:cNvPicPr>
          <p:nvPr userDrawn="1"/>
        </p:nvPicPr>
        <p:blipFill>
          <a:blip r:embed="rId4"/>
          <a:stretch>
            <a:fillRect/>
          </a:stretch>
        </p:blipFill>
        <p:spPr>
          <a:xfrm>
            <a:off x="8713638" y="0"/>
            <a:ext cx="3478362" cy="1877961"/>
          </a:xfrm>
          <a:prstGeom prst="rect">
            <a:avLst/>
          </a:prstGeom>
        </p:spPr>
      </p:pic>
      <p:sp>
        <p:nvSpPr>
          <p:cNvPr id="11" name="Title 1">
            <a:extLst>
              <a:ext uri="{FF2B5EF4-FFF2-40B4-BE49-F238E27FC236}">
                <a16:creationId xmlns:a16="http://schemas.microsoft.com/office/drawing/2014/main" id="{6F4D4EF3-B8F0-3AC8-E8FB-F9ACCC1E7CE0}"/>
              </a:ext>
            </a:extLst>
          </p:cNvPr>
          <p:cNvSpPr>
            <a:spLocks noGrp="1"/>
          </p:cNvSpPr>
          <p:nvPr>
            <p:ph type="title"/>
          </p:nvPr>
        </p:nvSpPr>
        <p:spPr>
          <a:xfrm>
            <a:off x="838200" y="309600"/>
            <a:ext cx="10515600" cy="604217"/>
          </a:xfrm>
        </p:spPr>
        <p:txBody>
          <a:bodyPr lIns="0"/>
          <a:lstStyle>
            <a:lvl1pPr>
              <a:defRPr sz="5000">
                <a:solidFill>
                  <a:srgbClr val="1E3263"/>
                </a:solidFill>
              </a:defRPr>
            </a:lvl1pPr>
          </a:lstStyle>
          <a:p>
            <a:r>
              <a:rPr lang="en-US"/>
              <a:t>Click to edit Master title style</a:t>
            </a:r>
          </a:p>
        </p:txBody>
      </p:sp>
    </p:spTree>
    <p:extLst>
      <p:ext uri="{BB962C8B-B14F-4D97-AF65-F5344CB8AC3E}">
        <p14:creationId xmlns:p14="http://schemas.microsoft.com/office/powerpoint/2010/main" val="23057093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YELLOW Section 2">
    <p:spTree>
      <p:nvGrpSpPr>
        <p:cNvPr id="1" name=""/>
        <p:cNvGrpSpPr/>
        <p:nvPr/>
      </p:nvGrpSpPr>
      <p:grpSpPr>
        <a:xfrm>
          <a:off x="0" y="0"/>
          <a:ext cx="0" cy="0"/>
          <a:chOff x="0" y="0"/>
          <a:chExt cx="0" cy="0"/>
        </a:xfrm>
      </p:grpSpPr>
      <p:pic>
        <p:nvPicPr>
          <p:cNvPr id="12" name="Picture 11" descr="A black and yellow background&#10;&#10;AI-generated content may be incorrect.">
            <a:extLst>
              <a:ext uri="{FF2B5EF4-FFF2-40B4-BE49-F238E27FC236}">
                <a16:creationId xmlns:a16="http://schemas.microsoft.com/office/drawing/2014/main" id="{6B9F1BE1-B13D-B70E-B178-1CC96866B4E4}"/>
              </a:ext>
            </a:extLst>
          </p:cNvPr>
          <p:cNvPicPr>
            <a:picLocks noChangeAspect="1"/>
          </p:cNvPicPr>
          <p:nvPr userDrawn="1"/>
        </p:nvPicPr>
        <p:blipFill>
          <a:blip r:embed="rId2">
            <a:alphaModFix/>
          </a:blip>
          <a:srcRect l="12456"/>
          <a:stretch>
            <a:fillRect/>
          </a:stretch>
        </p:blipFill>
        <p:spPr>
          <a:xfrm>
            <a:off x="0" y="-1"/>
            <a:ext cx="6472596" cy="1492665"/>
          </a:xfrm>
          <a:prstGeom prst="rect">
            <a:avLst/>
          </a:prstGeom>
        </p:spPr>
      </p:pic>
      <p:sp>
        <p:nvSpPr>
          <p:cNvPr id="4" name="Rectangle 3">
            <a:extLst>
              <a:ext uri="{FF2B5EF4-FFF2-40B4-BE49-F238E27FC236}">
                <a16:creationId xmlns:a16="http://schemas.microsoft.com/office/drawing/2014/main" id="{3117FCCC-F34C-D6D1-72E9-51B9A6BC2A40}"/>
              </a:ext>
            </a:extLst>
          </p:cNvPr>
          <p:cNvSpPr/>
          <p:nvPr userDrawn="1"/>
        </p:nvSpPr>
        <p:spPr>
          <a:xfrm>
            <a:off x="0" y="6223819"/>
            <a:ext cx="12192000" cy="634181"/>
          </a:xfrm>
          <a:prstGeom prst="rect">
            <a:avLst/>
          </a:prstGeom>
          <a:solidFill>
            <a:srgbClr val="FFFFFF">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Logo&#10;&#10;Description automatically generated">
            <a:extLst>
              <a:ext uri="{FF2B5EF4-FFF2-40B4-BE49-F238E27FC236}">
                <a16:creationId xmlns:a16="http://schemas.microsoft.com/office/drawing/2014/main" id="{623B994A-EBD2-4FA6-AB13-B6CDE933FA2E}"/>
              </a:ext>
            </a:extLst>
          </p:cNvPr>
          <p:cNvPicPr>
            <a:picLocks noChangeAspect="1"/>
          </p:cNvPicPr>
          <p:nvPr userDrawn="1"/>
        </p:nvPicPr>
        <p:blipFill>
          <a:blip r:embed="rId3"/>
          <a:stretch>
            <a:fillRect/>
          </a:stretch>
        </p:blipFill>
        <p:spPr>
          <a:xfrm>
            <a:off x="838200" y="6397675"/>
            <a:ext cx="2296814" cy="307777"/>
          </a:xfrm>
          <a:prstGeom prst="rect">
            <a:avLst/>
          </a:prstGeom>
        </p:spPr>
      </p:pic>
      <p:sp>
        <p:nvSpPr>
          <p:cNvPr id="5" name="TextBox 4">
            <a:extLst>
              <a:ext uri="{FF2B5EF4-FFF2-40B4-BE49-F238E27FC236}">
                <a16:creationId xmlns:a16="http://schemas.microsoft.com/office/drawing/2014/main" id="{556C7682-4329-AF65-FC90-DD11FEAE533D}"/>
              </a:ext>
            </a:extLst>
          </p:cNvPr>
          <p:cNvSpPr txBox="1"/>
          <p:nvPr userDrawn="1"/>
        </p:nvSpPr>
        <p:spPr>
          <a:xfrm>
            <a:off x="8617010" y="6452802"/>
            <a:ext cx="2736790" cy="184666"/>
          </a:xfrm>
          <a:prstGeom prst="rect">
            <a:avLst/>
          </a:prstGeom>
          <a:noFill/>
        </p:spPr>
        <p:txBody>
          <a:bodyPr wrap="square" lIns="0" tIns="0" rIns="0" bIns="0">
            <a:spAutoFit/>
          </a:bodyPr>
          <a:lstStyle/>
          <a:p>
            <a:pPr algn="r"/>
            <a:r>
              <a:rPr lang="en-AU" sz="1200" b="0" i="0">
                <a:solidFill>
                  <a:schemeClr val="tx1"/>
                </a:solidFill>
                <a:latin typeface="+mn-lt"/>
                <a:cs typeface="Gotham Rounded Bold"/>
              </a:rPr>
              <a:t>studentwellbeinghub.edu.au</a:t>
            </a:r>
            <a:endParaRPr lang="en-GB" sz="1200" b="0" i="0">
              <a:solidFill>
                <a:schemeClr val="tx1"/>
              </a:solidFill>
              <a:latin typeface="+mn-lt"/>
              <a:cs typeface="Gotham Rounded Bold"/>
            </a:endParaRPr>
          </a:p>
        </p:txBody>
      </p:sp>
      <p:sp>
        <p:nvSpPr>
          <p:cNvPr id="3" name="Subtitle 11">
            <a:extLst>
              <a:ext uri="{FF2B5EF4-FFF2-40B4-BE49-F238E27FC236}">
                <a16:creationId xmlns:a16="http://schemas.microsoft.com/office/drawing/2014/main" id="{289AA0C3-89DE-24B9-1DBD-4528BFBEBAE1}"/>
              </a:ext>
            </a:extLst>
          </p:cNvPr>
          <p:cNvSpPr>
            <a:spLocks noGrp="1"/>
          </p:cNvSpPr>
          <p:nvPr>
            <p:ph idx="4294967295"/>
          </p:nvPr>
        </p:nvSpPr>
        <p:spPr>
          <a:xfrm>
            <a:off x="838200" y="1719020"/>
            <a:ext cx="10262419" cy="4082013"/>
          </a:xfrm>
        </p:spPr>
        <p:txBody>
          <a:bodyPr lIns="0">
            <a:noAutofit/>
          </a:bodyPr>
          <a:lstStyle>
            <a:lvl1pPr>
              <a:defRPr>
                <a:latin typeface="+mn-lt"/>
              </a:defRPr>
            </a:lvl1pPr>
          </a:lstStyle>
          <a:p>
            <a:pPr marL="288000" lvl="0" indent="-288000">
              <a:lnSpc>
                <a:spcPct val="100000"/>
              </a:lnSpc>
            </a:pPr>
            <a:endParaRPr lang="en-US" sz="2600"/>
          </a:p>
        </p:txBody>
      </p:sp>
      <p:pic>
        <p:nvPicPr>
          <p:cNvPr id="7" name="Picture 6">
            <a:extLst>
              <a:ext uri="{FF2B5EF4-FFF2-40B4-BE49-F238E27FC236}">
                <a16:creationId xmlns:a16="http://schemas.microsoft.com/office/drawing/2014/main" id="{DE2FBE57-BDA2-A131-BDE6-0A1E93FC7D4A}"/>
              </a:ext>
            </a:extLst>
          </p:cNvPr>
          <p:cNvPicPr>
            <a:picLocks noChangeAspect="1"/>
          </p:cNvPicPr>
          <p:nvPr userDrawn="1"/>
        </p:nvPicPr>
        <p:blipFill>
          <a:blip r:embed="rId4"/>
          <a:srcRect/>
          <a:stretch/>
        </p:blipFill>
        <p:spPr>
          <a:xfrm>
            <a:off x="9238593" y="3625514"/>
            <a:ext cx="2953407" cy="2598306"/>
          </a:xfrm>
          <a:prstGeom prst="rect">
            <a:avLst/>
          </a:prstGeom>
        </p:spPr>
      </p:pic>
      <p:pic>
        <p:nvPicPr>
          <p:cNvPr id="9" name="Picture 8">
            <a:extLst>
              <a:ext uri="{FF2B5EF4-FFF2-40B4-BE49-F238E27FC236}">
                <a16:creationId xmlns:a16="http://schemas.microsoft.com/office/drawing/2014/main" id="{C7D5D03F-99DB-9FE4-1C06-A63D69A41385}"/>
              </a:ext>
            </a:extLst>
          </p:cNvPr>
          <p:cNvPicPr>
            <a:picLocks noChangeAspect="1"/>
          </p:cNvPicPr>
          <p:nvPr userDrawn="1"/>
        </p:nvPicPr>
        <p:blipFill>
          <a:blip r:embed="rId5">
            <a:alphaModFix amt="70000"/>
          </a:blip>
          <a:srcRect r="12645"/>
          <a:stretch>
            <a:fillRect/>
          </a:stretch>
        </p:blipFill>
        <p:spPr>
          <a:xfrm>
            <a:off x="10985909" y="271499"/>
            <a:ext cx="1206091" cy="697843"/>
          </a:xfrm>
          <a:prstGeom prst="rect">
            <a:avLst/>
          </a:prstGeom>
        </p:spPr>
      </p:pic>
      <p:pic>
        <p:nvPicPr>
          <p:cNvPr id="10" name="Picture 9">
            <a:extLst>
              <a:ext uri="{FF2B5EF4-FFF2-40B4-BE49-F238E27FC236}">
                <a16:creationId xmlns:a16="http://schemas.microsoft.com/office/drawing/2014/main" id="{C97402A2-9741-6D8C-4A9D-D7A9DBB4319A}"/>
              </a:ext>
            </a:extLst>
          </p:cNvPr>
          <p:cNvPicPr>
            <a:picLocks noChangeAspect="1"/>
          </p:cNvPicPr>
          <p:nvPr userDrawn="1"/>
        </p:nvPicPr>
        <p:blipFill>
          <a:blip r:embed="rId6">
            <a:alphaModFix amt="80000"/>
          </a:blip>
          <a:stretch>
            <a:fillRect/>
          </a:stretch>
        </p:blipFill>
        <p:spPr>
          <a:xfrm>
            <a:off x="8952054" y="432948"/>
            <a:ext cx="1880564" cy="1043610"/>
          </a:xfrm>
          <a:prstGeom prst="rect">
            <a:avLst/>
          </a:prstGeom>
        </p:spPr>
      </p:pic>
      <p:pic>
        <p:nvPicPr>
          <p:cNvPr id="11" name="Picture 10">
            <a:extLst>
              <a:ext uri="{FF2B5EF4-FFF2-40B4-BE49-F238E27FC236}">
                <a16:creationId xmlns:a16="http://schemas.microsoft.com/office/drawing/2014/main" id="{D7B7BD2E-178A-033D-86F6-897C491D1B42}"/>
              </a:ext>
            </a:extLst>
          </p:cNvPr>
          <p:cNvPicPr>
            <a:picLocks noChangeAspect="1"/>
          </p:cNvPicPr>
          <p:nvPr userDrawn="1"/>
        </p:nvPicPr>
        <p:blipFill>
          <a:blip r:embed="rId5"/>
          <a:srcRect l="60371"/>
          <a:stretch>
            <a:fillRect/>
          </a:stretch>
        </p:blipFill>
        <p:spPr>
          <a:xfrm flipH="1">
            <a:off x="11588954" y="1211803"/>
            <a:ext cx="603046" cy="769125"/>
          </a:xfrm>
          <a:prstGeom prst="rect">
            <a:avLst/>
          </a:prstGeom>
        </p:spPr>
      </p:pic>
      <p:sp>
        <p:nvSpPr>
          <p:cNvPr id="13" name="Title 1">
            <a:extLst>
              <a:ext uri="{FF2B5EF4-FFF2-40B4-BE49-F238E27FC236}">
                <a16:creationId xmlns:a16="http://schemas.microsoft.com/office/drawing/2014/main" id="{83634856-5A39-399D-AB74-804242826CB1}"/>
              </a:ext>
            </a:extLst>
          </p:cNvPr>
          <p:cNvSpPr>
            <a:spLocks noGrp="1"/>
          </p:cNvSpPr>
          <p:nvPr>
            <p:ph type="title"/>
          </p:nvPr>
        </p:nvSpPr>
        <p:spPr>
          <a:xfrm>
            <a:off x="838200" y="309600"/>
            <a:ext cx="10515600" cy="604217"/>
          </a:xfrm>
        </p:spPr>
        <p:txBody>
          <a:bodyPr lIns="0"/>
          <a:lstStyle>
            <a:lvl1pPr>
              <a:defRPr sz="5000">
                <a:solidFill>
                  <a:srgbClr val="1E3263"/>
                </a:solidFill>
              </a:defRPr>
            </a:lvl1pPr>
          </a:lstStyle>
          <a:p>
            <a:r>
              <a:rPr lang="en-US"/>
              <a:t>Click to edit Master title style</a:t>
            </a:r>
          </a:p>
        </p:txBody>
      </p:sp>
    </p:spTree>
    <p:extLst>
      <p:ext uri="{BB962C8B-B14F-4D97-AF65-F5344CB8AC3E}">
        <p14:creationId xmlns:p14="http://schemas.microsoft.com/office/powerpoint/2010/main" val="4797496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GREEN Section">
    <p:spTree>
      <p:nvGrpSpPr>
        <p:cNvPr id="1" name=""/>
        <p:cNvGrpSpPr/>
        <p:nvPr/>
      </p:nvGrpSpPr>
      <p:grpSpPr>
        <a:xfrm>
          <a:off x="0" y="0"/>
          <a:ext cx="0" cy="0"/>
          <a:chOff x="0" y="0"/>
          <a:chExt cx="0" cy="0"/>
        </a:xfrm>
      </p:grpSpPr>
      <p:pic>
        <p:nvPicPr>
          <p:cNvPr id="16" name="Picture 15" descr="A black and green background&#10;&#10;AI-generated content may be incorrect.">
            <a:extLst>
              <a:ext uri="{FF2B5EF4-FFF2-40B4-BE49-F238E27FC236}">
                <a16:creationId xmlns:a16="http://schemas.microsoft.com/office/drawing/2014/main" id="{F5B112AE-2482-30C6-7341-FC93598BCC97}"/>
              </a:ext>
            </a:extLst>
          </p:cNvPr>
          <p:cNvPicPr>
            <a:picLocks noChangeAspect="1"/>
          </p:cNvPicPr>
          <p:nvPr userDrawn="1"/>
        </p:nvPicPr>
        <p:blipFill>
          <a:blip r:embed="rId2"/>
          <a:srcRect l="12889"/>
          <a:stretch>
            <a:fillRect/>
          </a:stretch>
        </p:blipFill>
        <p:spPr>
          <a:xfrm>
            <a:off x="-1" y="0"/>
            <a:ext cx="6472596" cy="1500082"/>
          </a:xfrm>
          <a:prstGeom prst="rect">
            <a:avLst/>
          </a:prstGeom>
        </p:spPr>
      </p:pic>
      <p:pic>
        <p:nvPicPr>
          <p:cNvPr id="10" name="Picture 9">
            <a:extLst>
              <a:ext uri="{FF2B5EF4-FFF2-40B4-BE49-F238E27FC236}">
                <a16:creationId xmlns:a16="http://schemas.microsoft.com/office/drawing/2014/main" id="{BF6E20E3-378C-1947-1251-65FEE559C322}"/>
              </a:ext>
            </a:extLst>
          </p:cNvPr>
          <p:cNvPicPr>
            <a:picLocks noChangeAspect="1"/>
          </p:cNvPicPr>
          <p:nvPr userDrawn="1"/>
        </p:nvPicPr>
        <p:blipFill>
          <a:blip r:embed="rId3"/>
          <a:srcRect r="25037"/>
          <a:stretch>
            <a:fillRect/>
          </a:stretch>
        </p:blipFill>
        <p:spPr>
          <a:xfrm>
            <a:off x="9916288" y="790087"/>
            <a:ext cx="2275712" cy="1534391"/>
          </a:xfrm>
          <a:prstGeom prst="rect">
            <a:avLst/>
          </a:prstGeom>
        </p:spPr>
      </p:pic>
      <p:pic>
        <p:nvPicPr>
          <p:cNvPr id="11" name="Picture 10">
            <a:extLst>
              <a:ext uri="{FF2B5EF4-FFF2-40B4-BE49-F238E27FC236}">
                <a16:creationId xmlns:a16="http://schemas.microsoft.com/office/drawing/2014/main" id="{ECF9265E-AF28-A96D-5D6B-BD5B491CABE2}"/>
              </a:ext>
            </a:extLst>
          </p:cNvPr>
          <p:cNvPicPr>
            <a:picLocks noChangeAspect="1"/>
          </p:cNvPicPr>
          <p:nvPr userDrawn="1"/>
        </p:nvPicPr>
        <p:blipFill>
          <a:blip r:embed="rId3"/>
          <a:stretch>
            <a:fillRect/>
          </a:stretch>
        </p:blipFill>
        <p:spPr>
          <a:xfrm>
            <a:off x="8670725" y="480187"/>
            <a:ext cx="1245564" cy="629551"/>
          </a:xfrm>
          <a:prstGeom prst="rect">
            <a:avLst/>
          </a:prstGeom>
        </p:spPr>
      </p:pic>
      <p:pic>
        <p:nvPicPr>
          <p:cNvPr id="9" name="Picture 8" descr="A yellow flower with green leaves&#10;&#10;AI-generated content may be incorrect.">
            <a:extLst>
              <a:ext uri="{FF2B5EF4-FFF2-40B4-BE49-F238E27FC236}">
                <a16:creationId xmlns:a16="http://schemas.microsoft.com/office/drawing/2014/main" id="{DFBE8DB4-69B9-D38B-B608-B8404537B1E8}"/>
              </a:ext>
            </a:extLst>
          </p:cNvPr>
          <p:cNvPicPr>
            <a:picLocks noChangeAspect="1"/>
          </p:cNvPicPr>
          <p:nvPr userDrawn="1"/>
        </p:nvPicPr>
        <p:blipFill>
          <a:blip r:embed="rId4"/>
          <a:stretch>
            <a:fillRect/>
          </a:stretch>
        </p:blipFill>
        <p:spPr>
          <a:xfrm>
            <a:off x="9576619" y="3928688"/>
            <a:ext cx="2615381" cy="2295131"/>
          </a:xfrm>
          <a:prstGeom prst="rect">
            <a:avLst/>
          </a:prstGeom>
        </p:spPr>
      </p:pic>
      <p:sp>
        <p:nvSpPr>
          <p:cNvPr id="7" name="Rectangle 6">
            <a:extLst>
              <a:ext uri="{FF2B5EF4-FFF2-40B4-BE49-F238E27FC236}">
                <a16:creationId xmlns:a16="http://schemas.microsoft.com/office/drawing/2014/main" id="{E277E211-5D1F-88FB-0ECD-F7BCB81BC4B8}"/>
              </a:ext>
            </a:extLst>
          </p:cNvPr>
          <p:cNvSpPr/>
          <p:nvPr userDrawn="1"/>
        </p:nvSpPr>
        <p:spPr>
          <a:xfrm>
            <a:off x="0" y="6223819"/>
            <a:ext cx="12192000" cy="634181"/>
          </a:xfrm>
          <a:prstGeom prst="rect">
            <a:avLst/>
          </a:prstGeom>
          <a:solidFill>
            <a:srgbClr val="FFFFFF">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Logo&#10;&#10;Description automatically generated">
            <a:extLst>
              <a:ext uri="{FF2B5EF4-FFF2-40B4-BE49-F238E27FC236}">
                <a16:creationId xmlns:a16="http://schemas.microsoft.com/office/drawing/2014/main" id="{623B994A-EBD2-4FA6-AB13-B6CDE933FA2E}"/>
              </a:ext>
            </a:extLst>
          </p:cNvPr>
          <p:cNvPicPr>
            <a:picLocks noChangeAspect="1"/>
          </p:cNvPicPr>
          <p:nvPr userDrawn="1"/>
        </p:nvPicPr>
        <p:blipFill>
          <a:blip r:embed="rId5"/>
          <a:stretch>
            <a:fillRect/>
          </a:stretch>
        </p:blipFill>
        <p:spPr>
          <a:xfrm>
            <a:off x="838200" y="6397675"/>
            <a:ext cx="2296814" cy="307777"/>
          </a:xfrm>
          <a:prstGeom prst="rect">
            <a:avLst/>
          </a:prstGeom>
        </p:spPr>
      </p:pic>
      <p:sp>
        <p:nvSpPr>
          <p:cNvPr id="5" name="TextBox 4">
            <a:extLst>
              <a:ext uri="{FF2B5EF4-FFF2-40B4-BE49-F238E27FC236}">
                <a16:creationId xmlns:a16="http://schemas.microsoft.com/office/drawing/2014/main" id="{556C7682-4329-AF65-FC90-DD11FEAE533D}"/>
              </a:ext>
            </a:extLst>
          </p:cNvPr>
          <p:cNvSpPr txBox="1"/>
          <p:nvPr userDrawn="1"/>
        </p:nvSpPr>
        <p:spPr>
          <a:xfrm>
            <a:off x="8617010" y="6452802"/>
            <a:ext cx="2736790" cy="184666"/>
          </a:xfrm>
          <a:prstGeom prst="rect">
            <a:avLst/>
          </a:prstGeom>
          <a:noFill/>
        </p:spPr>
        <p:txBody>
          <a:bodyPr wrap="square" lIns="0" tIns="0" rIns="0" bIns="0">
            <a:spAutoFit/>
          </a:bodyPr>
          <a:lstStyle/>
          <a:p>
            <a:pPr algn="r"/>
            <a:r>
              <a:rPr lang="en-AU" sz="1200" b="0" i="0">
                <a:solidFill>
                  <a:schemeClr val="tx1"/>
                </a:solidFill>
                <a:latin typeface="+mn-lt"/>
                <a:cs typeface="Gotham Rounded Bold"/>
              </a:rPr>
              <a:t>studentwellbeinghub.edu.au</a:t>
            </a:r>
            <a:endParaRPr lang="en-GB" sz="1200" b="0" i="0">
              <a:solidFill>
                <a:schemeClr val="tx1"/>
              </a:solidFill>
              <a:latin typeface="+mn-lt"/>
              <a:cs typeface="Gotham Rounded Bold"/>
            </a:endParaRPr>
          </a:p>
        </p:txBody>
      </p:sp>
      <p:sp>
        <p:nvSpPr>
          <p:cNvPr id="3" name="Subtitle 11">
            <a:extLst>
              <a:ext uri="{FF2B5EF4-FFF2-40B4-BE49-F238E27FC236}">
                <a16:creationId xmlns:a16="http://schemas.microsoft.com/office/drawing/2014/main" id="{289AA0C3-89DE-24B9-1DBD-4528BFBEBAE1}"/>
              </a:ext>
            </a:extLst>
          </p:cNvPr>
          <p:cNvSpPr>
            <a:spLocks noGrp="1"/>
          </p:cNvSpPr>
          <p:nvPr>
            <p:ph idx="4294967295"/>
          </p:nvPr>
        </p:nvSpPr>
        <p:spPr>
          <a:xfrm>
            <a:off x="838200" y="1719020"/>
            <a:ext cx="10262419" cy="4082013"/>
          </a:xfrm>
        </p:spPr>
        <p:txBody>
          <a:bodyPr lIns="0">
            <a:noAutofit/>
          </a:bodyPr>
          <a:lstStyle/>
          <a:p>
            <a:pPr marL="288000" lvl="0" indent="-288000">
              <a:lnSpc>
                <a:spcPct val="100000"/>
              </a:lnSpc>
            </a:pPr>
            <a:endParaRPr lang="en-US" sz="2600"/>
          </a:p>
        </p:txBody>
      </p:sp>
      <p:sp>
        <p:nvSpPr>
          <p:cNvPr id="17" name="Title 1">
            <a:extLst>
              <a:ext uri="{FF2B5EF4-FFF2-40B4-BE49-F238E27FC236}">
                <a16:creationId xmlns:a16="http://schemas.microsoft.com/office/drawing/2014/main" id="{D6CBA04A-1993-0BF1-3837-D8E523BAF09C}"/>
              </a:ext>
            </a:extLst>
          </p:cNvPr>
          <p:cNvSpPr>
            <a:spLocks noGrp="1"/>
          </p:cNvSpPr>
          <p:nvPr>
            <p:ph type="title"/>
          </p:nvPr>
        </p:nvSpPr>
        <p:spPr>
          <a:xfrm>
            <a:off x="838200" y="309600"/>
            <a:ext cx="10515600" cy="604217"/>
          </a:xfrm>
        </p:spPr>
        <p:txBody>
          <a:bodyPr lIns="0"/>
          <a:lstStyle>
            <a:lvl1pPr>
              <a:defRPr sz="5000">
                <a:solidFill>
                  <a:srgbClr val="1E3263"/>
                </a:solidFill>
              </a:defRPr>
            </a:lvl1pPr>
          </a:lstStyle>
          <a:p>
            <a:r>
              <a:rPr lang="en-US"/>
              <a:t>Click to edit Master title style</a:t>
            </a:r>
          </a:p>
        </p:txBody>
      </p:sp>
    </p:spTree>
    <p:extLst>
      <p:ext uri="{BB962C8B-B14F-4D97-AF65-F5344CB8AC3E}">
        <p14:creationId xmlns:p14="http://schemas.microsoft.com/office/powerpoint/2010/main" val="18072354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WHITE Section Full">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8172CC-D559-3DCD-EA99-B41B469F7486}"/>
              </a:ext>
            </a:extLst>
          </p:cNvPr>
          <p:cNvPicPr>
            <a:picLocks noChangeAspect="1"/>
          </p:cNvPicPr>
          <p:nvPr userDrawn="1"/>
        </p:nvPicPr>
        <p:blipFill rotWithShape="1">
          <a:blip r:embed="rId2">
            <a:alphaModFix/>
          </a:blip>
          <a:srcRect l="6430" t="7301" r="22395"/>
          <a:stretch>
            <a:fillRect/>
          </a:stretch>
        </p:blipFill>
        <p:spPr>
          <a:xfrm>
            <a:off x="0" y="0"/>
            <a:ext cx="12192000" cy="1573728"/>
          </a:xfrm>
          <a:prstGeom prst="rect">
            <a:avLst/>
          </a:prstGeom>
        </p:spPr>
      </p:pic>
      <p:sp>
        <p:nvSpPr>
          <p:cNvPr id="9" name="Rectangle 8">
            <a:extLst>
              <a:ext uri="{FF2B5EF4-FFF2-40B4-BE49-F238E27FC236}">
                <a16:creationId xmlns:a16="http://schemas.microsoft.com/office/drawing/2014/main" id="{E3FEEA51-8275-FBAD-0272-EBA75DBA4067}"/>
              </a:ext>
            </a:extLst>
          </p:cNvPr>
          <p:cNvSpPr/>
          <p:nvPr userDrawn="1"/>
        </p:nvSpPr>
        <p:spPr>
          <a:xfrm>
            <a:off x="0" y="6223819"/>
            <a:ext cx="12192000" cy="634181"/>
          </a:xfrm>
          <a:prstGeom prst="rect">
            <a:avLst/>
          </a:prstGeom>
          <a:solidFill>
            <a:srgbClr val="FFFFFF">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Logo&#10;&#10;Description automatically generated">
            <a:extLst>
              <a:ext uri="{FF2B5EF4-FFF2-40B4-BE49-F238E27FC236}">
                <a16:creationId xmlns:a16="http://schemas.microsoft.com/office/drawing/2014/main" id="{623B994A-EBD2-4FA6-AB13-B6CDE933FA2E}"/>
              </a:ext>
            </a:extLst>
          </p:cNvPr>
          <p:cNvPicPr>
            <a:picLocks noChangeAspect="1"/>
          </p:cNvPicPr>
          <p:nvPr userDrawn="1"/>
        </p:nvPicPr>
        <p:blipFill>
          <a:blip r:embed="rId3"/>
          <a:stretch>
            <a:fillRect/>
          </a:stretch>
        </p:blipFill>
        <p:spPr>
          <a:xfrm>
            <a:off x="838200" y="6397675"/>
            <a:ext cx="2296814" cy="307777"/>
          </a:xfrm>
          <a:prstGeom prst="rect">
            <a:avLst/>
          </a:prstGeom>
        </p:spPr>
      </p:pic>
      <p:sp>
        <p:nvSpPr>
          <p:cNvPr id="5" name="TextBox 4">
            <a:extLst>
              <a:ext uri="{FF2B5EF4-FFF2-40B4-BE49-F238E27FC236}">
                <a16:creationId xmlns:a16="http://schemas.microsoft.com/office/drawing/2014/main" id="{556C7682-4329-AF65-FC90-DD11FEAE533D}"/>
              </a:ext>
            </a:extLst>
          </p:cNvPr>
          <p:cNvSpPr txBox="1"/>
          <p:nvPr userDrawn="1"/>
        </p:nvSpPr>
        <p:spPr>
          <a:xfrm>
            <a:off x="8617010" y="6452802"/>
            <a:ext cx="2736790" cy="184666"/>
          </a:xfrm>
          <a:prstGeom prst="rect">
            <a:avLst/>
          </a:prstGeom>
          <a:noFill/>
        </p:spPr>
        <p:txBody>
          <a:bodyPr wrap="square" lIns="0" tIns="0" rIns="0" bIns="0">
            <a:spAutoFit/>
          </a:bodyPr>
          <a:lstStyle/>
          <a:p>
            <a:pPr algn="r"/>
            <a:r>
              <a:rPr lang="en-AU" sz="1200" b="0" i="0">
                <a:solidFill>
                  <a:schemeClr val="tx1"/>
                </a:solidFill>
                <a:latin typeface="+mn-lt"/>
                <a:cs typeface="Gotham Rounded Bold"/>
              </a:rPr>
              <a:t>studentwellbeinghub.edu.au</a:t>
            </a:r>
            <a:endParaRPr lang="en-GB" sz="1200" b="0" i="0">
              <a:solidFill>
                <a:schemeClr val="tx1"/>
              </a:solidFill>
              <a:latin typeface="+mn-lt"/>
              <a:cs typeface="Gotham Rounded Bold"/>
            </a:endParaRPr>
          </a:p>
        </p:txBody>
      </p:sp>
      <p:sp>
        <p:nvSpPr>
          <p:cNvPr id="26" name="Subtitle 11">
            <a:extLst>
              <a:ext uri="{FF2B5EF4-FFF2-40B4-BE49-F238E27FC236}">
                <a16:creationId xmlns:a16="http://schemas.microsoft.com/office/drawing/2014/main" id="{54E2CFA1-D63B-7325-71BC-A750FDBCCFDE}"/>
              </a:ext>
            </a:extLst>
          </p:cNvPr>
          <p:cNvSpPr>
            <a:spLocks noGrp="1"/>
          </p:cNvSpPr>
          <p:nvPr>
            <p:ph idx="4294967295" hasCustomPrompt="1"/>
          </p:nvPr>
        </p:nvSpPr>
        <p:spPr>
          <a:xfrm>
            <a:off x="838200" y="1719020"/>
            <a:ext cx="10262419" cy="4082013"/>
          </a:xfrm>
        </p:spPr>
        <p:txBody>
          <a:bodyPr lIns="0">
            <a:noAutofit/>
          </a:bodyPr>
          <a:lstStyle/>
          <a:p>
            <a:pPr marL="288000" lvl="0" indent="-288000">
              <a:lnSpc>
                <a:spcPct val="100000"/>
              </a:lnSpc>
            </a:pPr>
            <a:r>
              <a:rPr lang="en-US" sz="2600"/>
              <a:t> </a:t>
            </a:r>
          </a:p>
        </p:txBody>
      </p:sp>
      <p:sp>
        <p:nvSpPr>
          <p:cNvPr id="4" name="Title 1">
            <a:extLst>
              <a:ext uri="{FF2B5EF4-FFF2-40B4-BE49-F238E27FC236}">
                <a16:creationId xmlns:a16="http://schemas.microsoft.com/office/drawing/2014/main" id="{A5917814-8B34-37F3-A729-FF5EC42A557C}"/>
              </a:ext>
            </a:extLst>
          </p:cNvPr>
          <p:cNvSpPr>
            <a:spLocks noGrp="1"/>
          </p:cNvSpPr>
          <p:nvPr>
            <p:ph type="title"/>
          </p:nvPr>
        </p:nvSpPr>
        <p:spPr>
          <a:xfrm>
            <a:off x="838200" y="309600"/>
            <a:ext cx="10515600" cy="604217"/>
          </a:xfrm>
        </p:spPr>
        <p:txBody>
          <a:bodyPr lIns="0"/>
          <a:lstStyle>
            <a:lvl1pPr>
              <a:defRPr sz="5000">
                <a:solidFill>
                  <a:srgbClr val="1E3263"/>
                </a:solidFill>
              </a:defRPr>
            </a:lvl1pPr>
          </a:lstStyle>
          <a:p>
            <a:r>
              <a:rPr lang="en-US"/>
              <a:t>Click to edit Master title style</a:t>
            </a:r>
          </a:p>
        </p:txBody>
      </p:sp>
    </p:spTree>
    <p:extLst>
      <p:ext uri="{BB962C8B-B14F-4D97-AF65-F5344CB8AC3E}">
        <p14:creationId xmlns:p14="http://schemas.microsoft.com/office/powerpoint/2010/main" val="35851242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WHITE Section 2-Lin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FA6C25A-46A5-2024-D0E4-39DAC31B26B7}"/>
              </a:ext>
            </a:extLst>
          </p:cNvPr>
          <p:cNvPicPr>
            <a:picLocks noChangeAspect="1"/>
          </p:cNvPicPr>
          <p:nvPr userDrawn="1"/>
        </p:nvPicPr>
        <p:blipFill>
          <a:blip r:embed="rId2">
            <a:alphaModFix/>
          </a:blip>
          <a:srcRect l="6430" r="22395"/>
          <a:stretch>
            <a:fillRect/>
          </a:stretch>
        </p:blipFill>
        <p:spPr>
          <a:xfrm>
            <a:off x="1" y="268447"/>
            <a:ext cx="12192000" cy="1697679"/>
          </a:xfrm>
          <a:prstGeom prst="rect">
            <a:avLst/>
          </a:prstGeom>
        </p:spPr>
      </p:pic>
      <p:pic>
        <p:nvPicPr>
          <p:cNvPr id="4" name="Picture 3">
            <a:extLst>
              <a:ext uri="{FF2B5EF4-FFF2-40B4-BE49-F238E27FC236}">
                <a16:creationId xmlns:a16="http://schemas.microsoft.com/office/drawing/2014/main" id="{B034107D-1DFE-11A2-201B-E1986A076BF0}"/>
              </a:ext>
            </a:extLst>
          </p:cNvPr>
          <p:cNvPicPr>
            <a:picLocks noChangeAspect="1"/>
          </p:cNvPicPr>
          <p:nvPr userDrawn="1"/>
        </p:nvPicPr>
        <p:blipFill>
          <a:blip r:embed="rId2">
            <a:alphaModFix/>
          </a:blip>
          <a:srcRect l="6430" t="14057" r="22395"/>
          <a:stretch>
            <a:fillRect/>
          </a:stretch>
        </p:blipFill>
        <p:spPr>
          <a:xfrm>
            <a:off x="1" y="0"/>
            <a:ext cx="12192000" cy="1459051"/>
          </a:xfrm>
          <a:prstGeom prst="rect">
            <a:avLst/>
          </a:prstGeom>
        </p:spPr>
      </p:pic>
      <p:sp>
        <p:nvSpPr>
          <p:cNvPr id="9" name="Rectangle 8">
            <a:extLst>
              <a:ext uri="{FF2B5EF4-FFF2-40B4-BE49-F238E27FC236}">
                <a16:creationId xmlns:a16="http://schemas.microsoft.com/office/drawing/2014/main" id="{E3FEEA51-8275-FBAD-0272-EBA75DBA4067}"/>
              </a:ext>
            </a:extLst>
          </p:cNvPr>
          <p:cNvSpPr/>
          <p:nvPr userDrawn="1"/>
        </p:nvSpPr>
        <p:spPr>
          <a:xfrm>
            <a:off x="0" y="6223819"/>
            <a:ext cx="12192000" cy="634181"/>
          </a:xfrm>
          <a:prstGeom prst="rect">
            <a:avLst/>
          </a:prstGeom>
          <a:solidFill>
            <a:srgbClr val="FFFFFF">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Logo&#10;&#10;Description automatically generated">
            <a:extLst>
              <a:ext uri="{FF2B5EF4-FFF2-40B4-BE49-F238E27FC236}">
                <a16:creationId xmlns:a16="http://schemas.microsoft.com/office/drawing/2014/main" id="{623B994A-EBD2-4FA6-AB13-B6CDE933FA2E}"/>
              </a:ext>
            </a:extLst>
          </p:cNvPr>
          <p:cNvPicPr>
            <a:picLocks noChangeAspect="1"/>
          </p:cNvPicPr>
          <p:nvPr userDrawn="1"/>
        </p:nvPicPr>
        <p:blipFill>
          <a:blip r:embed="rId3"/>
          <a:stretch>
            <a:fillRect/>
          </a:stretch>
        </p:blipFill>
        <p:spPr>
          <a:xfrm>
            <a:off x="838200" y="6397675"/>
            <a:ext cx="2296814" cy="307777"/>
          </a:xfrm>
          <a:prstGeom prst="rect">
            <a:avLst/>
          </a:prstGeom>
        </p:spPr>
      </p:pic>
      <p:sp>
        <p:nvSpPr>
          <p:cNvPr id="5" name="TextBox 4">
            <a:extLst>
              <a:ext uri="{FF2B5EF4-FFF2-40B4-BE49-F238E27FC236}">
                <a16:creationId xmlns:a16="http://schemas.microsoft.com/office/drawing/2014/main" id="{556C7682-4329-AF65-FC90-DD11FEAE533D}"/>
              </a:ext>
            </a:extLst>
          </p:cNvPr>
          <p:cNvSpPr txBox="1"/>
          <p:nvPr userDrawn="1"/>
        </p:nvSpPr>
        <p:spPr>
          <a:xfrm>
            <a:off x="8617010" y="6452802"/>
            <a:ext cx="2736790" cy="184666"/>
          </a:xfrm>
          <a:prstGeom prst="rect">
            <a:avLst/>
          </a:prstGeom>
          <a:noFill/>
        </p:spPr>
        <p:txBody>
          <a:bodyPr wrap="square" lIns="0" tIns="0" rIns="0" bIns="0">
            <a:spAutoFit/>
          </a:bodyPr>
          <a:lstStyle/>
          <a:p>
            <a:pPr algn="r"/>
            <a:r>
              <a:rPr lang="en-AU" sz="1200" b="0" i="0">
                <a:solidFill>
                  <a:schemeClr val="tx1"/>
                </a:solidFill>
                <a:latin typeface="+mn-lt"/>
                <a:cs typeface="Gotham Rounded Bold"/>
              </a:rPr>
              <a:t>studentwellbeinghub.edu.au</a:t>
            </a:r>
            <a:endParaRPr lang="en-GB" sz="1200" b="0" i="0">
              <a:solidFill>
                <a:schemeClr val="tx1"/>
              </a:solidFill>
              <a:latin typeface="+mn-lt"/>
              <a:cs typeface="Gotham Rounded Bold"/>
            </a:endParaRPr>
          </a:p>
        </p:txBody>
      </p:sp>
      <p:sp>
        <p:nvSpPr>
          <p:cNvPr id="6" name="Subtitle 11">
            <a:extLst>
              <a:ext uri="{FF2B5EF4-FFF2-40B4-BE49-F238E27FC236}">
                <a16:creationId xmlns:a16="http://schemas.microsoft.com/office/drawing/2014/main" id="{FD1396CF-52BE-4C72-EC4F-D1DB2ABDE19A}"/>
              </a:ext>
            </a:extLst>
          </p:cNvPr>
          <p:cNvSpPr>
            <a:spLocks noGrp="1"/>
          </p:cNvSpPr>
          <p:nvPr>
            <p:ph idx="4294967295" hasCustomPrompt="1"/>
          </p:nvPr>
        </p:nvSpPr>
        <p:spPr>
          <a:xfrm>
            <a:off x="838200" y="1719020"/>
            <a:ext cx="10262419" cy="4082013"/>
          </a:xfrm>
        </p:spPr>
        <p:txBody>
          <a:bodyPr lIns="0">
            <a:noAutofit/>
          </a:bodyPr>
          <a:lstStyle/>
          <a:p>
            <a:pPr marL="288000" lvl="0" indent="-288000">
              <a:lnSpc>
                <a:spcPct val="100000"/>
              </a:lnSpc>
            </a:pPr>
            <a:r>
              <a:rPr lang="en-US" sz="2600"/>
              <a:t> </a:t>
            </a:r>
          </a:p>
        </p:txBody>
      </p:sp>
      <p:sp>
        <p:nvSpPr>
          <p:cNvPr id="12" name="Title 1">
            <a:extLst>
              <a:ext uri="{FF2B5EF4-FFF2-40B4-BE49-F238E27FC236}">
                <a16:creationId xmlns:a16="http://schemas.microsoft.com/office/drawing/2014/main" id="{4664AB34-A970-AAA6-EA31-1119D33B89A8}"/>
              </a:ext>
            </a:extLst>
          </p:cNvPr>
          <p:cNvSpPr>
            <a:spLocks noGrp="1"/>
          </p:cNvSpPr>
          <p:nvPr>
            <p:ph type="title"/>
          </p:nvPr>
        </p:nvSpPr>
        <p:spPr>
          <a:xfrm>
            <a:off x="838200" y="309600"/>
            <a:ext cx="10515600" cy="604217"/>
          </a:xfrm>
        </p:spPr>
        <p:txBody>
          <a:bodyPr lIns="0"/>
          <a:lstStyle>
            <a:lvl1pPr>
              <a:defRPr sz="5000">
                <a:solidFill>
                  <a:srgbClr val="1E3263"/>
                </a:solidFill>
              </a:defRPr>
            </a:lvl1pPr>
          </a:lstStyle>
          <a:p>
            <a:r>
              <a:rPr lang="en-US"/>
              <a:t>Click to edit Master title style</a:t>
            </a:r>
          </a:p>
        </p:txBody>
      </p:sp>
    </p:spTree>
    <p:extLst>
      <p:ext uri="{BB962C8B-B14F-4D97-AF65-F5344CB8AC3E}">
        <p14:creationId xmlns:p14="http://schemas.microsoft.com/office/powerpoint/2010/main" val="31377541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VIDEO">
    <p:bg>
      <p:bgPr>
        <a:solidFill>
          <a:srgbClr val="C3F0C8"/>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5142484-DBE8-404F-2518-4004EAA87EED}"/>
              </a:ext>
            </a:extLst>
          </p:cNvPr>
          <p:cNvPicPr>
            <a:picLocks noChangeAspect="1"/>
          </p:cNvPicPr>
          <p:nvPr userDrawn="1"/>
        </p:nvPicPr>
        <p:blipFill>
          <a:blip r:embed="rId2"/>
          <a:srcRect/>
          <a:stretch/>
        </p:blipFill>
        <p:spPr>
          <a:xfrm>
            <a:off x="9848193" y="4161818"/>
            <a:ext cx="2343807" cy="2062001"/>
          </a:xfrm>
          <a:prstGeom prst="rect">
            <a:avLst/>
          </a:prstGeom>
        </p:spPr>
      </p:pic>
      <p:sp>
        <p:nvSpPr>
          <p:cNvPr id="9" name="Rectangle 8">
            <a:extLst>
              <a:ext uri="{FF2B5EF4-FFF2-40B4-BE49-F238E27FC236}">
                <a16:creationId xmlns:a16="http://schemas.microsoft.com/office/drawing/2014/main" id="{E3FEEA51-8275-FBAD-0272-EBA75DBA4067}"/>
              </a:ext>
            </a:extLst>
          </p:cNvPr>
          <p:cNvSpPr/>
          <p:nvPr userDrawn="1"/>
        </p:nvSpPr>
        <p:spPr>
          <a:xfrm>
            <a:off x="0" y="6223819"/>
            <a:ext cx="12192000" cy="634181"/>
          </a:xfrm>
          <a:prstGeom prst="rect">
            <a:avLst/>
          </a:prstGeom>
          <a:solidFill>
            <a:srgbClr val="FFFFFF">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Logo&#10;&#10;Description automatically generated">
            <a:extLst>
              <a:ext uri="{FF2B5EF4-FFF2-40B4-BE49-F238E27FC236}">
                <a16:creationId xmlns:a16="http://schemas.microsoft.com/office/drawing/2014/main" id="{623B994A-EBD2-4FA6-AB13-B6CDE933FA2E}"/>
              </a:ext>
            </a:extLst>
          </p:cNvPr>
          <p:cNvPicPr>
            <a:picLocks noChangeAspect="1"/>
          </p:cNvPicPr>
          <p:nvPr userDrawn="1"/>
        </p:nvPicPr>
        <p:blipFill>
          <a:blip r:embed="rId3"/>
          <a:stretch>
            <a:fillRect/>
          </a:stretch>
        </p:blipFill>
        <p:spPr>
          <a:xfrm>
            <a:off x="838200" y="6397675"/>
            <a:ext cx="2296814" cy="307777"/>
          </a:xfrm>
          <a:prstGeom prst="rect">
            <a:avLst/>
          </a:prstGeom>
        </p:spPr>
      </p:pic>
      <p:sp>
        <p:nvSpPr>
          <p:cNvPr id="5" name="TextBox 4">
            <a:extLst>
              <a:ext uri="{FF2B5EF4-FFF2-40B4-BE49-F238E27FC236}">
                <a16:creationId xmlns:a16="http://schemas.microsoft.com/office/drawing/2014/main" id="{556C7682-4329-AF65-FC90-DD11FEAE533D}"/>
              </a:ext>
            </a:extLst>
          </p:cNvPr>
          <p:cNvSpPr txBox="1"/>
          <p:nvPr userDrawn="1"/>
        </p:nvSpPr>
        <p:spPr>
          <a:xfrm>
            <a:off x="8617010" y="6452802"/>
            <a:ext cx="2736790" cy="184666"/>
          </a:xfrm>
          <a:prstGeom prst="rect">
            <a:avLst/>
          </a:prstGeom>
          <a:noFill/>
        </p:spPr>
        <p:txBody>
          <a:bodyPr wrap="square" lIns="0" tIns="0" rIns="0" bIns="0">
            <a:spAutoFit/>
          </a:bodyPr>
          <a:lstStyle/>
          <a:p>
            <a:pPr algn="r"/>
            <a:r>
              <a:rPr lang="en-AU" sz="1200" b="0" i="0">
                <a:solidFill>
                  <a:schemeClr val="tx1"/>
                </a:solidFill>
                <a:latin typeface="+mn-lt"/>
                <a:cs typeface="Gotham Rounded Bold"/>
              </a:rPr>
              <a:t>studentwellbeinghub.edu.au</a:t>
            </a:r>
            <a:endParaRPr lang="en-GB" sz="1200" b="0" i="0">
              <a:solidFill>
                <a:schemeClr val="tx1"/>
              </a:solidFill>
              <a:latin typeface="+mn-lt"/>
              <a:cs typeface="Gotham Rounded Bold"/>
            </a:endParaRPr>
          </a:p>
        </p:txBody>
      </p:sp>
      <p:sp>
        <p:nvSpPr>
          <p:cNvPr id="26" name="Subtitle 11">
            <a:extLst>
              <a:ext uri="{FF2B5EF4-FFF2-40B4-BE49-F238E27FC236}">
                <a16:creationId xmlns:a16="http://schemas.microsoft.com/office/drawing/2014/main" id="{54E2CFA1-D63B-7325-71BC-A750FDBCCFDE}"/>
              </a:ext>
            </a:extLst>
          </p:cNvPr>
          <p:cNvSpPr>
            <a:spLocks noGrp="1"/>
          </p:cNvSpPr>
          <p:nvPr>
            <p:ph idx="4294967295" hasCustomPrompt="1"/>
          </p:nvPr>
        </p:nvSpPr>
        <p:spPr>
          <a:xfrm>
            <a:off x="838200" y="1719020"/>
            <a:ext cx="10262419" cy="4082013"/>
          </a:xfrm>
        </p:spPr>
        <p:txBody>
          <a:bodyPr lIns="0">
            <a:noAutofit/>
          </a:bodyPr>
          <a:lstStyle/>
          <a:p>
            <a:pPr marL="288000" lvl="0" indent="-288000">
              <a:lnSpc>
                <a:spcPct val="100000"/>
              </a:lnSpc>
            </a:pPr>
            <a:r>
              <a:rPr lang="en-US" sz="2600"/>
              <a:t> </a:t>
            </a:r>
          </a:p>
        </p:txBody>
      </p:sp>
      <p:sp>
        <p:nvSpPr>
          <p:cNvPr id="4" name="Title 1">
            <a:extLst>
              <a:ext uri="{FF2B5EF4-FFF2-40B4-BE49-F238E27FC236}">
                <a16:creationId xmlns:a16="http://schemas.microsoft.com/office/drawing/2014/main" id="{C01242B8-AC1A-D4D2-066D-F19E96252309}"/>
              </a:ext>
            </a:extLst>
          </p:cNvPr>
          <p:cNvSpPr>
            <a:spLocks noGrp="1"/>
          </p:cNvSpPr>
          <p:nvPr>
            <p:ph type="title"/>
          </p:nvPr>
        </p:nvSpPr>
        <p:spPr>
          <a:xfrm>
            <a:off x="838200" y="309600"/>
            <a:ext cx="10515600" cy="604217"/>
          </a:xfrm>
        </p:spPr>
        <p:txBody>
          <a:bodyPr lIns="0"/>
          <a:lstStyle>
            <a:lvl1pPr>
              <a:defRPr sz="5000">
                <a:solidFill>
                  <a:srgbClr val="1E3263"/>
                </a:solidFill>
              </a:defRPr>
            </a:lvl1pPr>
          </a:lstStyle>
          <a:p>
            <a:r>
              <a:rPr lang="en-US"/>
              <a:t>Click to edit Master title style</a:t>
            </a:r>
          </a:p>
        </p:txBody>
      </p:sp>
    </p:spTree>
    <p:extLst>
      <p:ext uri="{BB962C8B-B14F-4D97-AF65-F5344CB8AC3E}">
        <p14:creationId xmlns:p14="http://schemas.microsoft.com/office/powerpoint/2010/main" val="9294568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YELLOW Section Full">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BB38C7-52D4-8D47-BF44-DE3276EAA515}"/>
              </a:ext>
            </a:extLst>
          </p:cNvPr>
          <p:cNvPicPr>
            <a:picLocks noChangeAspect="1"/>
          </p:cNvPicPr>
          <p:nvPr userDrawn="1"/>
        </p:nvPicPr>
        <p:blipFill>
          <a:blip r:embed="rId2">
            <a:alphaModFix/>
          </a:blip>
          <a:srcRect l="6430" t="7301" r="22395"/>
          <a:stretch>
            <a:fillRect/>
          </a:stretch>
        </p:blipFill>
        <p:spPr>
          <a:xfrm>
            <a:off x="0" y="-1"/>
            <a:ext cx="12192000" cy="1573729"/>
          </a:xfrm>
          <a:prstGeom prst="rect">
            <a:avLst/>
          </a:prstGeom>
        </p:spPr>
      </p:pic>
      <p:sp>
        <p:nvSpPr>
          <p:cNvPr id="7" name="Rectangle 6">
            <a:extLst>
              <a:ext uri="{FF2B5EF4-FFF2-40B4-BE49-F238E27FC236}">
                <a16:creationId xmlns:a16="http://schemas.microsoft.com/office/drawing/2014/main" id="{A3DB9441-8AE2-E522-327B-6C79C2F96715}"/>
              </a:ext>
            </a:extLst>
          </p:cNvPr>
          <p:cNvSpPr/>
          <p:nvPr userDrawn="1"/>
        </p:nvSpPr>
        <p:spPr>
          <a:xfrm>
            <a:off x="0" y="6223819"/>
            <a:ext cx="12192000" cy="634181"/>
          </a:xfrm>
          <a:prstGeom prst="rect">
            <a:avLst/>
          </a:prstGeom>
          <a:solidFill>
            <a:srgbClr val="FFFFFF">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Logo&#10;&#10;Description automatically generated">
            <a:extLst>
              <a:ext uri="{FF2B5EF4-FFF2-40B4-BE49-F238E27FC236}">
                <a16:creationId xmlns:a16="http://schemas.microsoft.com/office/drawing/2014/main" id="{623B994A-EBD2-4FA6-AB13-B6CDE933FA2E}"/>
              </a:ext>
            </a:extLst>
          </p:cNvPr>
          <p:cNvPicPr>
            <a:picLocks noChangeAspect="1"/>
          </p:cNvPicPr>
          <p:nvPr userDrawn="1"/>
        </p:nvPicPr>
        <p:blipFill>
          <a:blip r:embed="rId3"/>
          <a:stretch>
            <a:fillRect/>
          </a:stretch>
        </p:blipFill>
        <p:spPr>
          <a:xfrm>
            <a:off x="838200" y="6397675"/>
            <a:ext cx="2296814" cy="307777"/>
          </a:xfrm>
          <a:prstGeom prst="rect">
            <a:avLst/>
          </a:prstGeom>
        </p:spPr>
      </p:pic>
      <p:sp>
        <p:nvSpPr>
          <p:cNvPr id="5" name="TextBox 4">
            <a:extLst>
              <a:ext uri="{FF2B5EF4-FFF2-40B4-BE49-F238E27FC236}">
                <a16:creationId xmlns:a16="http://schemas.microsoft.com/office/drawing/2014/main" id="{556C7682-4329-AF65-FC90-DD11FEAE533D}"/>
              </a:ext>
            </a:extLst>
          </p:cNvPr>
          <p:cNvSpPr txBox="1"/>
          <p:nvPr userDrawn="1"/>
        </p:nvSpPr>
        <p:spPr>
          <a:xfrm>
            <a:off x="8617010" y="6452802"/>
            <a:ext cx="2736790" cy="184666"/>
          </a:xfrm>
          <a:prstGeom prst="rect">
            <a:avLst/>
          </a:prstGeom>
          <a:noFill/>
        </p:spPr>
        <p:txBody>
          <a:bodyPr wrap="square" lIns="0" tIns="0" rIns="0" bIns="0">
            <a:spAutoFit/>
          </a:bodyPr>
          <a:lstStyle/>
          <a:p>
            <a:pPr algn="r"/>
            <a:r>
              <a:rPr lang="en-AU" sz="1200" b="0" i="0">
                <a:solidFill>
                  <a:schemeClr val="tx1"/>
                </a:solidFill>
                <a:latin typeface="+mn-lt"/>
                <a:cs typeface="Gotham Rounded Bold"/>
              </a:rPr>
              <a:t>studentwellbeinghub.edu.au</a:t>
            </a:r>
            <a:endParaRPr lang="en-GB" sz="1200" b="0" i="0">
              <a:solidFill>
                <a:schemeClr val="tx1"/>
              </a:solidFill>
              <a:latin typeface="+mn-lt"/>
              <a:cs typeface="Gotham Rounded Bold"/>
            </a:endParaRPr>
          </a:p>
        </p:txBody>
      </p:sp>
      <p:sp>
        <p:nvSpPr>
          <p:cNvPr id="26" name="Subtitle 11">
            <a:extLst>
              <a:ext uri="{FF2B5EF4-FFF2-40B4-BE49-F238E27FC236}">
                <a16:creationId xmlns:a16="http://schemas.microsoft.com/office/drawing/2014/main" id="{54E2CFA1-D63B-7325-71BC-A750FDBCCFDE}"/>
              </a:ext>
            </a:extLst>
          </p:cNvPr>
          <p:cNvSpPr>
            <a:spLocks noGrp="1"/>
          </p:cNvSpPr>
          <p:nvPr>
            <p:ph idx="4294967295" hasCustomPrompt="1"/>
          </p:nvPr>
        </p:nvSpPr>
        <p:spPr>
          <a:xfrm>
            <a:off x="838200" y="1719020"/>
            <a:ext cx="10262419" cy="4082013"/>
          </a:xfrm>
        </p:spPr>
        <p:txBody>
          <a:bodyPr lIns="0">
            <a:noAutofit/>
          </a:bodyPr>
          <a:lstStyle/>
          <a:p>
            <a:pPr marL="288000" lvl="0" indent="-288000">
              <a:lnSpc>
                <a:spcPct val="100000"/>
              </a:lnSpc>
            </a:pPr>
            <a:r>
              <a:rPr lang="en-US" sz="2600"/>
              <a:t> </a:t>
            </a:r>
          </a:p>
        </p:txBody>
      </p:sp>
      <p:sp>
        <p:nvSpPr>
          <p:cNvPr id="4" name="Title 1">
            <a:extLst>
              <a:ext uri="{FF2B5EF4-FFF2-40B4-BE49-F238E27FC236}">
                <a16:creationId xmlns:a16="http://schemas.microsoft.com/office/drawing/2014/main" id="{648ADC3B-826D-EFF7-3A1A-5E4BCC965F18}"/>
              </a:ext>
            </a:extLst>
          </p:cNvPr>
          <p:cNvSpPr>
            <a:spLocks noGrp="1"/>
          </p:cNvSpPr>
          <p:nvPr>
            <p:ph type="title"/>
          </p:nvPr>
        </p:nvSpPr>
        <p:spPr>
          <a:xfrm>
            <a:off x="838200" y="309600"/>
            <a:ext cx="10515600" cy="604217"/>
          </a:xfrm>
        </p:spPr>
        <p:txBody>
          <a:bodyPr lIns="0"/>
          <a:lstStyle>
            <a:lvl1pPr>
              <a:defRPr sz="5000">
                <a:solidFill>
                  <a:srgbClr val="1E3263"/>
                </a:solidFill>
              </a:defRPr>
            </a:lvl1pPr>
          </a:lstStyle>
          <a:p>
            <a:r>
              <a:rPr lang="en-US"/>
              <a:t>Click to edit Master title style</a:t>
            </a:r>
          </a:p>
        </p:txBody>
      </p:sp>
    </p:spTree>
    <p:extLst>
      <p:ext uri="{BB962C8B-B14F-4D97-AF65-F5344CB8AC3E}">
        <p14:creationId xmlns:p14="http://schemas.microsoft.com/office/powerpoint/2010/main" val="8755111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86F5F19-BB60-0AC7-D797-7B328BA4FF34}"/>
              </a:ext>
            </a:extLst>
          </p:cNvPr>
          <p:cNvSpPr>
            <a:spLocks noGrp="1"/>
          </p:cNvSpPr>
          <p:nvPr>
            <p:ph type="title"/>
          </p:nvPr>
        </p:nvSpPr>
        <p:spPr>
          <a:xfrm>
            <a:off x="838200" y="365125"/>
            <a:ext cx="10515600" cy="1325563"/>
          </a:xfrm>
          <a:prstGeom prst="rect">
            <a:avLst/>
          </a:prstGeom>
        </p:spPr>
        <p:txBody>
          <a:bodyPr vert="horz" lIns="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A9121A1D-4025-4468-D6F0-7F4602AC9A62}"/>
              </a:ext>
            </a:extLst>
          </p:cNvPr>
          <p:cNvSpPr>
            <a:spLocks noGrp="1"/>
          </p:cNvSpPr>
          <p:nvPr>
            <p:ph type="body" idx="1"/>
          </p:nvPr>
        </p:nvSpPr>
        <p:spPr>
          <a:xfrm>
            <a:off x="838200" y="1825625"/>
            <a:ext cx="10515600" cy="4351338"/>
          </a:xfrm>
          <a:prstGeom prst="rect">
            <a:avLst/>
          </a:prstGeom>
        </p:spPr>
        <p:txBody>
          <a:bodyPr vert="horz" lIns="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3F101DF-FFF3-9B40-8735-74A878D30D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CED025E-5601-324E-A893-108961412B3C}" type="datetimeFigureOut">
              <a:rPr lang="en-US" smtClean="0"/>
              <a:t>1/12/2026</a:t>
            </a:fld>
            <a:endParaRPr lang="en-US"/>
          </a:p>
        </p:txBody>
      </p:sp>
      <p:sp>
        <p:nvSpPr>
          <p:cNvPr id="5" name="Footer Placeholder 4">
            <a:extLst>
              <a:ext uri="{FF2B5EF4-FFF2-40B4-BE49-F238E27FC236}">
                <a16:creationId xmlns:a16="http://schemas.microsoft.com/office/drawing/2014/main" id="{749799F0-196B-7650-FDE9-4607E9F8256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3B1BF7A3-79C5-509E-1BD7-69824695082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FDE2B7B-ECDA-CD4C-A114-379059A2F04A}" type="slidenum">
              <a:rPr lang="en-US" smtClean="0"/>
              <a:t>‹#›</a:t>
            </a:fld>
            <a:endParaRPr lang="en-US"/>
          </a:p>
        </p:txBody>
      </p:sp>
      <p:sp>
        <p:nvSpPr>
          <p:cNvPr id="10" name="TextBox 9">
            <a:extLst>
              <a:ext uri="{FF2B5EF4-FFF2-40B4-BE49-F238E27FC236}">
                <a16:creationId xmlns:a16="http://schemas.microsoft.com/office/drawing/2014/main" id="{9A447B6A-F755-8152-3FDE-6CDEE101144E}"/>
              </a:ext>
            </a:extLst>
          </p:cNvPr>
          <p:cNvSpPr txBox="1"/>
          <p:nvPr userDrawn="1"/>
        </p:nvSpPr>
        <p:spPr>
          <a:xfrm>
            <a:off x="349008" y="844598"/>
            <a:ext cx="0" cy="0"/>
          </a:xfrm>
          <a:prstGeom prst="rect">
            <a:avLst/>
          </a:prstGeom>
        </p:spPr>
        <p:txBody>
          <a:bodyPr vert="horz" wrap="none" lIns="91440" tIns="45720" rIns="91440" bIns="45720" rtlCol="0" anchor="b" anchorCtr="0">
            <a:normAutofit fontScale="25000" lnSpcReduction="20000"/>
          </a:bodyPr>
          <a:lstStyle/>
          <a:p>
            <a:endParaRPr lang="en-US" sz="3000" b="0" i="0">
              <a:latin typeface="Gotham Rounded Bold"/>
              <a:cs typeface="Gotham Rounded Bold"/>
            </a:endParaRPr>
          </a:p>
        </p:txBody>
      </p:sp>
    </p:spTree>
    <p:extLst>
      <p:ext uri="{BB962C8B-B14F-4D97-AF65-F5344CB8AC3E}">
        <p14:creationId xmlns:p14="http://schemas.microsoft.com/office/powerpoint/2010/main" val="2265898018"/>
      </p:ext>
    </p:extLst>
  </p:cSld>
  <p:clrMap bg1="lt1" tx1="dk1" bg2="lt2" tx2="dk2" accent1="accent1" accent2="accent2" accent3="accent3" accent4="accent4" accent5="accent5" accent6="accent6" hlink="hlink" folHlink="folHlink"/>
  <p:sldLayoutIdLst>
    <p:sldLayoutId id="2147483706" r:id="rId1"/>
    <p:sldLayoutId id="2147483716" r:id="rId2"/>
    <p:sldLayoutId id="2147483717" r:id="rId3"/>
    <p:sldLayoutId id="2147483730" r:id="rId4"/>
    <p:sldLayoutId id="2147483722" r:id="rId5"/>
    <p:sldLayoutId id="2147483718" r:id="rId6"/>
    <p:sldLayoutId id="2147483723" r:id="rId7"/>
    <p:sldLayoutId id="2147483724" r:id="rId8"/>
    <p:sldLayoutId id="2147483720" r:id="rId9"/>
    <p:sldLayoutId id="2147483725" r:id="rId10"/>
    <p:sldLayoutId id="2147483729" r:id="rId11"/>
    <p:sldLayoutId id="2147483728" r:id="rId12"/>
    <p:sldLayoutId id="2147483721" r:id="rId13"/>
    <p:sldLayoutId id="2147483719" r:id="rId14"/>
    <p:sldLayoutId id="2147483726" r:id="rId15"/>
    <p:sldLayoutId id="2147483727" r:id="rId16"/>
    <p:sldLayoutId id="2147483715" r:id="rId17"/>
    <p:sldLayoutId id="2147483707" r:id="rId18"/>
    <p:sldLayoutId id="2147483708" r:id="rId19"/>
    <p:sldLayoutId id="2147483709" r:id="rId20"/>
    <p:sldLayoutId id="2147483710" r:id="rId21"/>
    <p:sldLayoutId id="2147483711" r:id="rId22"/>
    <p:sldLayoutId id="2147483714" r:id="rId23"/>
    <p:sldLayoutId id="2147483713" r:id="rId24"/>
  </p:sldLayoutIdLst>
  <p:hf hdr="0" dt="0"/>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studentwellbeinghub.edu.au/educators/framework/" TargetMode="External"/><Relationship Id="rId2" Type="http://schemas.openxmlformats.org/officeDocument/2006/relationships/notesSlide" Target="../notesSlides/notesSlide10.xml"/><Relationship Id="rId1" Type="http://schemas.openxmlformats.org/officeDocument/2006/relationships/slideLayout" Target="../slideLayouts/slideLayout16.xml"/><Relationship Id="rId6" Type="http://schemas.openxmlformats.org/officeDocument/2006/relationships/hyperlink" Target="https://www.childsafety.gov.au/resources/national-principles-child-safe-organisations" TargetMode="External"/><Relationship Id="rId5" Type="http://schemas.openxmlformats.org/officeDocument/2006/relationships/hyperlink" Target="https://beyou.edu.au/" TargetMode="External"/><Relationship Id="rId4" Type="http://schemas.openxmlformats.org/officeDocument/2006/relationships/hyperlink" Target="https://www.acer.org/au/research/school-improvement-tool"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15.xml"/><Relationship Id="rId5" Type="http://schemas.openxmlformats.org/officeDocument/2006/relationships/image" Target="../media/image24.png"/><Relationship Id="rId4" Type="http://schemas.openxmlformats.org/officeDocument/2006/relationships/hyperlink" Target="https://studentwellbeinghub.edu.au/educators/framework/school-wellbeing-check/"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8.xml"/><Relationship Id="rId1" Type="http://schemas.openxmlformats.org/officeDocument/2006/relationships/video" Target="https://www.youtube.com/embed/0NbOMxvDVCE?feature=oembed" TargetMode="External"/><Relationship Id="rId6" Type="http://schemas.openxmlformats.org/officeDocument/2006/relationships/hyperlink" Target="https://www.youtube.com/watch?v=qv8VZVP5csA" TargetMode="External"/><Relationship Id="rId5" Type="http://schemas.openxmlformats.org/officeDocument/2006/relationships/hyperlink" Target="https://youtu.be/0NbOMxvDVCE" TargetMode="External"/><Relationship Id="rId4" Type="http://schemas.openxmlformats.org/officeDocument/2006/relationships/image" Target="../media/image21.jpeg"/></Relationships>
</file>

<file path=ppt/slides/_rels/slide6.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8" Type="http://schemas.openxmlformats.org/officeDocument/2006/relationships/hyperlink" Target="https://www.esafety.gov.au/research/the-online-experiences-of-children-in-australia" TargetMode="External"/><Relationship Id="rId3" Type="http://schemas.openxmlformats.org/officeDocument/2006/relationships/hyperlink" Target="https://www.aracy.org.au/australian-childrens-wellbeing-index/" TargetMode="External"/><Relationship Id="rId7" Type="http://schemas.openxmlformats.org/officeDocument/2006/relationships/hyperlink" Target="https://www.missionaustralia.com.au/publications/youth-survey" TargetMode="External"/><Relationship Id="rId2" Type="http://schemas.openxmlformats.org/officeDocument/2006/relationships/notesSlide" Target="../notesSlides/notesSlide9.xml"/><Relationship Id="rId1" Type="http://schemas.openxmlformats.org/officeDocument/2006/relationships/slideLayout" Target="../slideLayouts/slideLayout9.xml"/><Relationship Id="rId6" Type="http://schemas.openxmlformats.org/officeDocument/2006/relationships/hyperlink" Target="https://www.aihw.gov.au/reports-data" TargetMode="External"/><Relationship Id="rId11" Type="http://schemas.openxmlformats.org/officeDocument/2006/relationships/image" Target="../media/image19.emf"/><Relationship Id="rId5" Type="http://schemas.openxmlformats.org/officeDocument/2006/relationships/hyperlink" Target="https://aifs.gov.au/longitudinal-studies" TargetMode="External"/><Relationship Id="rId10" Type="http://schemas.openxmlformats.org/officeDocument/2006/relationships/image" Target="../media/image18.emf"/><Relationship Id="rId4" Type="http://schemas.openxmlformats.org/officeDocument/2006/relationships/hyperlink" Target="https://static1.squarespace.com/static/666032c06b6f9c6fdba32972/t/67e619704e6435740f89f156/1743133052318/ACU+Australian+Principal+Occupational+Health%2C+Safety%2C+and+Wellbeing+Survey+%28IPPE+Report+2024+Data+%29.pdf" TargetMode="External"/><Relationship Id="rId9" Type="http://schemas.openxmlformats.org/officeDocument/2006/relationships/hyperlink" Target="https://youngmindsmatter.thekids.org.au/our-research/"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6754C1-CD57-549C-FDF9-FB4D2CA691B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2BAD641-151C-051C-D02E-274831485482}"/>
              </a:ext>
            </a:extLst>
          </p:cNvPr>
          <p:cNvSpPr>
            <a:spLocks noGrp="1"/>
          </p:cNvSpPr>
          <p:nvPr>
            <p:ph type="title" idx="4294967295"/>
          </p:nvPr>
        </p:nvSpPr>
        <p:spPr>
          <a:xfrm>
            <a:off x="838200" y="-1325563"/>
            <a:ext cx="10515600" cy="1325563"/>
          </a:xfrm>
        </p:spPr>
        <p:txBody>
          <a:bodyPr vert="horz" lIns="0" tIns="45720" rIns="91440" bIns="45720" rtlCol="0" anchor="b">
            <a:normAutofit/>
          </a:bodyPr>
          <a:lstStyle/>
          <a:p>
            <a:r>
              <a:rPr lang="en-US" sz="900" dirty="0">
                <a:solidFill>
                  <a:srgbClr val="E7E7E6"/>
                </a:solidFill>
              </a:rPr>
              <a:t>Slide 1: Title: Checking the  wellbeing </a:t>
            </a:r>
            <a:endParaRPr lang="en-AU" sz="900" dirty="0">
              <a:solidFill>
                <a:srgbClr val="E7E7E6"/>
              </a:solidFill>
            </a:endParaRPr>
          </a:p>
        </p:txBody>
      </p:sp>
      <p:sp>
        <p:nvSpPr>
          <p:cNvPr id="3" name="Subtitle 2">
            <a:extLst>
              <a:ext uri="{FF2B5EF4-FFF2-40B4-BE49-F238E27FC236}">
                <a16:creationId xmlns:a16="http://schemas.microsoft.com/office/drawing/2014/main" id="{3AC09551-296A-03C8-6818-68533792D431}"/>
              </a:ext>
            </a:extLst>
          </p:cNvPr>
          <p:cNvSpPr>
            <a:spLocks noGrp="1"/>
          </p:cNvSpPr>
          <p:nvPr>
            <p:ph type="subTitle" idx="4294967295"/>
          </p:nvPr>
        </p:nvSpPr>
        <p:spPr>
          <a:xfrm>
            <a:off x="3759200" y="4713288"/>
            <a:ext cx="4673600" cy="506412"/>
          </a:xfrm>
        </p:spPr>
        <p:txBody>
          <a:bodyPr>
            <a:noAutofit/>
          </a:bodyPr>
          <a:lstStyle/>
          <a:p>
            <a:pPr marL="0" indent="0" algn="ctr">
              <a:buNone/>
            </a:pPr>
            <a:r>
              <a:rPr lang="en-US" sz="3000" dirty="0">
                <a:latin typeface="+mn-lt"/>
              </a:rPr>
              <a:t>Staff presentation</a:t>
            </a:r>
          </a:p>
        </p:txBody>
      </p:sp>
    </p:spTree>
    <p:extLst>
      <p:ext uri="{BB962C8B-B14F-4D97-AF65-F5344CB8AC3E}">
        <p14:creationId xmlns:p14="http://schemas.microsoft.com/office/powerpoint/2010/main" val="9029834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D7CE7B-8C9E-F2EB-01CF-3A6DAD0FAB63}"/>
            </a:ext>
          </a:extLst>
        </p:cNvPr>
        <p:cNvGrpSpPr/>
        <p:nvPr/>
      </p:nvGrpSpPr>
      <p:grpSpPr>
        <a:xfrm>
          <a:off x="0" y="0"/>
          <a:ext cx="0" cy="0"/>
          <a:chOff x="0" y="0"/>
          <a:chExt cx="0" cy="0"/>
        </a:xfrm>
      </p:grpSpPr>
      <p:sp>
        <p:nvSpPr>
          <p:cNvPr id="16" name="Title 1">
            <a:extLst>
              <a:ext uri="{FF2B5EF4-FFF2-40B4-BE49-F238E27FC236}">
                <a16:creationId xmlns:a16="http://schemas.microsoft.com/office/drawing/2014/main" id="{990D4AC6-54B5-5778-682C-32BCBB6ED7A9}"/>
              </a:ext>
            </a:extLst>
          </p:cNvPr>
          <p:cNvSpPr>
            <a:spLocks noGrp="1"/>
          </p:cNvSpPr>
          <p:nvPr>
            <p:ph type="title"/>
          </p:nvPr>
        </p:nvSpPr>
        <p:spPr>
          <a:xfrm>
            <a:off x="838200" y="374957"/>
            <a:ext cx="8463116" cy="863907"/>
          </a:xfrm>
        </p:spPr>
        <p:txBody>
          <a:bodyPr>
            <a:normAutofit fontScale="90000"/>
          </a:bodyPr>
          <a:lstStyle/>
          <a:p>
            <a:pPr>
              <a:lnSpc>
                <a:spcPct val="85000"/>
              </a:lnSpc>
            </a:pPr>
            <a:r>
              <a:rPr lang="en-US"/>
              <a:t>National responses for </a:t>
            </a:r>
            <a:br>
              <a:rPr lang="en-US"/>
            </a:br>
            <a:r>
              <a:rPr lang="en-US"/>
              <a:t>improving student wellbeing</a:t>
            </a:r>
          </a:p>
        </p:txBody>
      </p:sp>
      <p:sp>
        <p:nvSpPr>
          <p:cNvPr id="20" name="Subtitle 11">
            <a:extLst>
              <a:ext uri="{FF2B5EF4-FFF2-40B4-BE49-F238E27FC236}">
                <a16:creationId xmlns:a16="http://schemas.microsoft.com/office/drawing/2014/main" id="{339C710E-781C-7885-CD80-229FB15FA51C}"/>
              </a:ext>
            </a:extLst>
          </p:cNvPr>
          <p:cNvSpPr txBox="1">
            <a:spLocks/>
          </p:cNvSpPr>
          <p:nvPr/>
        </p:nvSpPr>
        <p:spPr>
          <a:xfrm>
            <a:off x="838200" y="2486053"/>
            <a:ext cx="7401232" cy="2169554"/>
          </a:xfrm>
          <a:prstGeom prst="rect">
            <a:avLst/>
          </a:prstGeom>
        </p:spPr>
        <p:txBody>
          <a:bodyPr vert="horz" lIns="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7655" indent="-287655">
              <a:lnSpc>
                <a:spcPct val="100000"/>
              </a:lnSpc>
            </a:pPr>
            <a:r>
              <a:rPr lang="en-US" sz="2600" dirty="0">
                <a:latin typeface="+mn-lt"/>
                <a:hlinkClick r:id="rId3"/>
              </a:rPr>
              <a:t>Australian Student Wellbeing Framework</a:t>
            </a:r>
            <a:endParaRPr lang="en-US" sz="2600" dirty="0">
              <a:latin typeface="+mn-lt"/>
            </a:endParaRPr>
          </a:p>
          <a:p>
            <a:pPr marL="287655" indent="-287655">
              <a:lnSpc>
                <a:spcPct val="100000"/>
              </a:lnSpc>
            </a:pPr>
            <a:r>
              <a:rPr lang="en-US" sz="2600" dirty="0">
                <a:latin typeface="+mn-lt"/>
                <a:hlinkClick r:id="rId4"/>
              </a:rPr>
              <a:t>The School Improvement Tool, ACER</a:t>
            </a:r>
            <a:endParaRPr lang="en-US" sz="2600" dirty="0">
              <a:latin typeface="+mn-lt"/>
            </a:endParaRPr>
          </a:p>
          <a:p>
            <a:pPr marL="287655" indent="-287655">
              <a:lnSpc>
                <a:spcPct val="100000"/>
              </a:lnSpc>
            </a:pPr>
            <a:r>
              <a:rPr lang="en-US" sz="2600" dirty="0">
                <a:latin typeface="+mn-lt"/>
                <a:cs typeface="Calibri"/>
                <a:hlinkClick r:id="rId5"/>
              </a:rPr>
              <a:t>Beyond Blue: Be You</a:t>
            </a:r>
            <a:endParaRPr lang="en-US" sz="2600" dirty="0">
              <a:latin typeface="+mn-lt"/>
              <a:cs typeface="Calibri"/>
            </a:endParaRPr>
          </a:p>
          <a:p>
            <a:pPr marL="287655" indent="-287655">
              <a:lnSpc>
                <a:spcPct val="100000"/>
              </a:lnSpc>
            </a:pPr>
            <a:r>
              <a:rPr lang="en-US" sz="2600" dirty="0">
                <a:latin typeface="+mn-lt"/>
                <a:cs typeface="Calibri"/>
                <a:hlinkClick r:id="rId6"/>
              </a:rPr>
              <a:t>National Principles for Child Safe Organisations</a:t>
            </a:r>
            <a:endParaRPr lang="en-US" sz="2600" dirty="0">
              <a:latin typeface="+mn-lt"/>
              <a:cs typeface="Calibri"/>
            </a:endParaRPr>
          </a:p>
        </p:txBody>
      </p:sp>
      <p:sp>
        <p:nvSpPr>
          <p:cNvPr id="19" name="Title 1">
            <a:extLst>
              <a:ext uri="{FF2B5EF4-FFF2-40B4-BE49-F238E27FC236}">
                <a16:creationId xmlns:a16="http://schemas.microsoft.com/office/drawing/2014/main" id="{B914B5A1-1C1E-DC36-E139-79B7ABF0F9F4}"/>
              </a:ext>
            </a:extLst>
          </p:cNvPr>
          <p:cNvSpPr txBox="1">
            <a:spLocks/>
          </p:cNvSpPr>
          <p:nvPr/>
        </p:nvSpPr>
        <p:spPr>
          <a:xfrm>
            <a:off x="838199" y="4832588"/>
            <a:ext cx="8044543" cy="763111"/>
          </a:xfrm>
          <a:prstGeom prst="rect">
            <a:avLst/>
          </a:prstGeom>
        </p:spPr>
        <p:txBody>
          <a:bodyPr vert="horz" lIns="0" tIns="45720" rIns="91440" bIns="45720" rtlCol="0" anchor="ctr">
            <a:noAutofit/>
          </a:bodyPr>
          <a:lstStyle>
            <a:lvl1pPr algn="l" defTabSz="914400" rtl="0" eaLnBrk="1" latinLnBrk="0" hangingPunct="1">
              <a:lnSpc>
                <a:spcPct val="90000"/>
              </a:lnSpc>
              <a:spcBef>
                <a:spcPct val="0"/>
              </a:spcBef>
              <a:buNone/>
              <a:defRPr sz="5000" b="1" kern="1200">
                <a:solidFill>
                  <a:srgbClr val="1E3263"/>
                </a:solidFill>
                <a:latin typeface="+mj-lt"/>
                <a:ea typeface="+mj-ea"/>
                <a:cs typeface="+mj-cs"/>
              </a:defRPr>
            </a:lvl1pPr>
          </a:lstStyle>
          <a:p>
            <a:r>
              <a:rPr lang="en-US" sz="2600" b="0" dirty="0"/>
              <a:t>Find more resources on the Student Wellbeing Hub.</a:t>
            </a:r>
          </a:p>
        </p:txBody>
      </p:sp>
    </p:spTree>
    <p:extLst>
      <p:ext uri="{BB962C8B-B14F-4D97-AF65-F5344CB8AC3E}">
        <p14:creationId xmlns:p14="http://schemas.microsoft.com/office/powerpoint/2010/main" val="3808695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C025F7-6B10-1274-B6C3-0DBCA86DEAA5}"/>
            </a:ext>
          </a:extLst>
        </p:cNvPr>
        <p:cNvGrpSpPr/>
        <p:nvPr/>
      </p:nvGrpSpPr>
      <p:grpSpPr>
        <a:xfrm>
          <a:off x="0" y="0"/>
          <a:ext cx="0" cy="0"/>
          <a:chOff x="0" y="0"/>
          <a:chExt cx="0" cy="0"/>
        </a:xfrm>
      </p:grpSpPr>
      <p:sp>
        <p:nvSpPr>
          <p:cNvPr id="9" name="Title 1">
            <a:extLst>
              <a:ext uri="{FF2B5EF4-FFF2-40B4-BE49-F238E27FC236}">
                <a16:creationId xmlns:a16="http://schemas.microsoft.com/office/drawing/2014/main" id="{FB7F31CB-EAE2-D0C0-A7ED-BA1A6FD2F6BF}"/>
              </a:ext>
            </a:extLst>
          </p:cNvPr>
          <p:cNvSpPr>
            <a:spLocks noGrp="1"/>
          </p:cNvSpPr>
          <p:nvPr>
            <p:ph type="title"/>
          </p:nvPr>
        </p:nvSpPr>
        <p:spPr>
          <a:xfrm>
            <a:off x="838200" y="374957"/>
            <a:ext cx="8708923" cy="863907"/>
          </a:xfrm>
        </p:spPr>
        <p:txBody>
          <a:bodyPr>
            <a:normAutofit fontScale="90000"/>
          </a:bodyPr>
          <a:lstStyle/>
          <a:p>
            <a:pPr>
              <a:lnSpc>
                <a:spcPct val="85000"/>
              </a:lnSpc>
            </a:pPr>
            <a:r>
              <a:rPr lang="en-US" dirty="0"/>
              <a:t>Let’s explore the School Wellbeing </a:t>
            </a:r>
            <a:br>
              <a:rPr lang="en-US" dirty="0"/>
            </a:br>
            <a:r>
              <a:rPr lang="en-US" dirty="0"/>
              <a:t>Check tool</a:t>
            </a:r>
          </a:p>
        </p:txBody>
      </p:sp>
      <p:pic>
        <p:nvPicPr>
          <p:cNvPr id="3" name="Picture 2" descr="A qr code on a black background&#10;&#10;">
            <a:extLst>
              <a:ext uri="{FF2B5EF4-FFF2-40B4-BE49-F238E27FC236}">
                <a16:creationId xmlns:a16="http://schemas.microsoft.com/office/drawing/2014/main" id="{759CE081-BC2D-16DA-6F81-84E4E0C0630A}"/>
              </a:ext>
            </a:extLst>
          </p:cNvPr>
          <p:cNvPicPr>
            <a:picLocks noChangeAspect="1"/>
          </p:cNvPicPr>
          <p:nvPr/>
        </p:nvPicPr>
        <p:blipFill>
          <a:blip r:embed="rId3"/>
          <a:stretch>
            <a:fillRect/>
          </a:stretch>
        </p:blipFill>
        <p:spPr>
          <a:xfrm>
            <a:off x="10808586" y="238943"/>
            <a:ext cx="1106058" cy="1106058"/>
          </a:xfrm>
          <a:prstGeom prst="rect">
            <a:avLst/>
          </a:prstGeom>
        </p:spPr>
      </p:pic>
      <p:sp>
        <p:nvSpPr>
          <p:cNvPr id="12" name="TextBox 11">
            <a:extLst>
              <a:ext uri="{FF2B5EF4-FFF2-40B4-BE49-F238E27FC236}">
                <a16:creationId xmlns:a16="http://schemas.microsoft.com/office/drawing/2014/main" id="{6730A727-60EE-927D-CDE1-E33A76F2C7D3}"/>
              </a:ext>
            </a:extLst>
          </p:cNvPr>
          <p:cNvSpPr txBox="1"/>
          <p:nvPr/>
        </p:nvSpPr>
        <p:spPr>
          <a:xfrm>
            <a:off x="838200" y="2178527"/>
            <a:ext cx="5993524" cy="3547125"/>
          </a:xfrm>
          <a:prstGeom prst="rect">
            <a:avLst/>
          </a:prstGeom>
          <a:noFill/>
        </p:spPr>
        <p:txBody>
          <a:bodyPr wrap="square" lIns="0">
            <a:spAutoFit/>
          </a:bodyPr>
          <a:lstStyle/>
          <a:p>
            <a:pPr marL="396000" indent="-396000">
              <a:spcBef>
                <a:spcPts val="1300"/>
              </a:spcBef>
              <a:buClr>
                <a:schemeClr val="tx1"/>
              </a:buClr>
              <a:buFont typeface="+mj-lt"/>
              <a:buAutoNum type="arabicPeriod"/>
            </a:pPr>
            <a:r>
              <a:rPr lang="en-US" sz="2400" dirty="0"/>
              <a:t>Log on to: </a:t>
            </a:r>
            <a:r>
              <a:rPr lang="en-US" sz="2400" dirty="0">
                <a:hlinkClick r:id="rId4"/>
              </a:rPr>
              <a:t>studentwellbeinghub.edu.au/educators/framework/school-wellbeing-check</a:t>
            </a:r>
            <a:r>
              <a:rPr lang="en-US" sz="2400" dirty="0"/>
              <a:t>.</a:t>
            </a:r>
          </a:p>
          <a:p>
            <a:pPr marL="396000" indent="-396000">
              <a:spcBef>
                <a:spcPts val="1300"/>
              </a:spcBef>
              <a:buClr>
                <a:schemeClr val="tx1"/>
              </a:buClr>
              <a:buFont typeface="+mj-lt"/>
              <a:buAutoNum type="arabicPeriod"/>
            </a:pPr>
            <a:r>
              <a:rPr lang="en-US" sz="2400" dirty="0"/>
              <a:t>Select ‘Get started’, then ‘Take the survey’ (you may need to register to begin).</a:t>
            </a:r>
          </a:p>
          <a:p>
            <a:pPr marL="396000" indent="-396000">
              <a:spcBef>
                <a:spcPts val="1300"/>
              </a:spcBef>
              <a:buClr>
                <a:schemeClr val="tx1"/>
              </a:buClr>
              <a:buFont typeface="+mj-lt"/>
              <a:buAutoNum type="arabicPeriod"/>
            </a:pPr>
            <a:r>
              <a:rPr lang="en-US" sz="2400" dirty="0"/>
              <a:t>Individually, or with a partner, answer </a:t>
            </a:r>
            <a:br>
              <a:rPr lang="en-US" sz="2400" dirty="0"/>
            </a:br>
            <a:r>
              <a:rPr lang="en-US" sz="2400" dirty="0"/>
              <a:t>the 25 survey questions.</a:t>
            </a:r>
          </a:p>
          <a:p>
            <a:pPr marL="396000" indent="-396000">
              <a:spcBef>
                <a:spcPts val="1300"/>
              </a:spcBef>
              <a:buClr>
                <a:schemeClr val="tx1"/>
              </a:buClr>
              <a:buFont typeface="+mj-lt"/>
              <a:buAutoNum type="arabicPeriod"/>
            </a:pPr>
            <a:r>
              <a:rPr lang="en-US" sz="2400" dirty="0"/>
              <a:t>Submit the survey.</a:t>
            </a:r>
          </a:p>
        </p:txBody>
      </p:sp>
      <p:pic>
        <p:nvPicPr>
          <p:cNvPr id="10" name="Content Placeholder 7" descr="Infographic representing the five elements of the School Wellbeing Check (Leadership, Inclusion, Student Voice, Partnerships, Support) represented as elements within a cycle of interconnected actions.">
            <a:extLst>
              <a:ext uri="{FF2B5EF4-FFF2-40B4-BE49-F238E27FC236}">
                <a16:creationId xmlns:a16="http://schemas.microsoft.com/office/drawing/2014/main" id="{4295DE07-49C8-997A-E4DD-162628AB77CC}"/>
              </a:ext>
            </a:extLst>
          </p:cNvPr>
          <p:cNvPicPr>
            <a:picLocks noGrp="1" noChangeAspect="1"/>
          </p:cNvPicPr>
          <p:nvPr>
            <p:ph idx="4294967295"/>
          </p:nvPr>
        </p:nvPicPr>
        <p:blipFill>
          <a:blip r:embed="rId5"/>
          <a:stretch>
            <a:fillRect/>
          </a:stretch>
        </p:blipFill>
        <p:spPr>
          <a:xfrm>
            <a:off x="6980764" y="1317522"/>
            <a:ext cx="4710107" cy="4599118"/>
          </a:xfrm>
        </p:spPr>
      </p:pic>
    </p:spTree>
    <p:extLst>
      <p:ext uri="{BB962C8B-B14F-4D97-AF65-F5344CB8AC3E}">
        <p14:creationId xmlns:p14="http://schemas.microsoft.com/office/powerpoint/2010/main" val="10651603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9">
            <a:extLst>
              <a:ext uri="{FF2B5EF4-FFF2-40B4-BE49-F238E27FC236}">
                <a16:creationId xmlns:a16="http://schemas.microsoft.com/office/drawing/2014/main" id="{2751C53E-F486-7361-30A1-88ACB8098842}"/>
              </a:ext>
            </a:extLst>
          </p:cNvPr>
          <p:cNvSpPr>
            <a:spLocks noGrp="1"/>
          </p:cNvSpPr>
          <p:nvPr>
            <p:ph type="title"/>
          </p:nvPr>
        </p:nvSpPr>
        <p:spPr>
          <a:xfrm>
            <a:off x="838200" y="309600"/>
            <a:ext cx="10515600" cy="604217"/>
          </a:xfrm>
        </p:spPr>
        <p:txBody>
          <a:bodyPr>
            <a:normAutofit fontScale="90000"/>
          </a:bodyPr>
          <a:lstStyle/>
          <a:p>
            <a:r>
              <a:rPr lang="en-AU" dirty="0"/>
              <a:t>Survey results</a:t>
            </a:r>
            <a:endParaRPr lang="en-GB" dirty="0"/>
          </a:p>
        </p:txBody>
      </p:sp>
      <p:sp>
        <p:nvSpPr>
          <p:cNvPr id="14" name="Subtitle 14">
            <a:extLst>
              <a:ext uri="{FF2B5EF4-FFF2-40B4-BE49-F238E27FC236}">
                <a16:creationId xmlns:a16="http://schemas.microsoft.com/office/drawing/2014/main" id="{8D3E95CB-9500-C9B9-3B26-40D2DBAD6111}"/>
              </a:ext>
            </a:extLst>
          </p:cNvPr>
          <p:cNvSpPr txBox="1">
            <a:spLocks/>
          </p:cNvSpPr>
          <p:nvPr/>
        </p:nvSpPr>
        <p:spPr>
          <a:xfrm>
            <a:off x="837431" y="1768423"/>
            <a:ext cx="7735888" cy="400050"/>
          </a:xfrm>
          <a:prstGeom prst="rect">
            <a:avLst/>
          </a:prstGeom>
        </p:spPr>
        <p:txBody>
          <a:bodyPr vert="horz" lIns="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AU" sz="2600" b="1" dirty="0"/>
              <a:t>What did you discover?</a:t>
            </a:r>
            <a:endParaRPr lang="en-GB" sz="2600" b="1" dirty="0"/>
          </a:p>
        </p:txBody>
      </p:sp>
      <p:sp>
        <p:nvSpPr>
          <p:cNvPr id="13" name="Subtitle 11">
            <a:extLst>
              <a:ext uri="{FF2B5EF4-FFF2-40B4-BE49-F238E27FC236}">
                <a16:creationId xmlns:a16="http://schemas.microsoft.com/office/drawing/2014/main" id="{D002E48B-1A30-B178-2E52-B0A87B4F0DDF}"/>
              </a:ext>
            </a:extLst>
          </p:cNvPr>
          <p:cNvSpPr>
            <a:spLocks noGrp="1"/>
          </p:cNvSpPr>
          <p:nvPr>
            <p:ph idx="4294967295"/>
          </p:nvPr>
        </p:nvSpPr>
        <p:spPr>
          <a:xfrm>
            <a:off x="838200" y="2455863"/>
            <a:ext cx="7735888" cy="3236912"/>
          </a:xfrm>
        </p:spPr>
        <p:txBody>
          <a:bodyPr>
            <a:noAutofit/>
          </a:bodyPr>
          <a:lstStyle/>
          <a:p>
            <a:pPr marL="0" indent="0">
              <a:spcAft>
                <a:spcPts val="500"/>
              </a:spcAft>
              <a:buNone/>
            </a:pPr>
            <a:r>
              <a:rPr lang="en-US" sz="2600" dirty="0"/>
              <a:t>View your report.</a:t>
            </a:r>
          </a:p>
          <a:p>
            <a:pPr marL="288000" indent="-288000">
              <a:lnSpc>
                <a:spcPct val="100000"/>
              </a:lnSpc>
            </a:pPr>
            <a:r>
              <a:rPr lang="en-US" sz="2600" dirty="0"/>
              <a:t>Any surprises?</a:t>
            </a:r>
          </a:p>
          <a:p>
            <a:pPr marL="288000" indent="-288000">
              <a:lnSpc>
                <a:spcPct val="100000"/>
              </a:lnSpc>
            </a:pPr>
            <a:r>
              <a:rPr lang="en-US" sz="2600" dirty="0"/>
              <a:t>Greatest strengths?</a:t>
            </a:r>
          </a:p>
          <a:p>
            <a:pPr marL="288000" indent="-288000">
              <a:lnSpc>
                <a:spcPct val="100000"/>
              </a:lnSpc>
            </a:pPr>
            <a:r>
              <a:rPr lang="en-US" sz="2600" dirty="0"/>
              <a:t>Areas for improvement?</a:t>
            </a:r>
          </a:p>
          <a:p>
            <a:pPr marL="288000" indent="-288000">
              <a:lnSpc>
                <a:spcPct val="100000"/>
              </a:lnSpc>
            </a:pPr>
            <a:r>
              <a:rPr lang="en-US" sz="2600" dirty="0"/>
              <a:t>Next steps?</a:t>
            </a:r>
          </a:p>
          <a:p>
            <a:pPr marL="0" indent="0">
              <a:lnSpc>
                <a:spcPct val="100000"/>
              </a:lnSpc>
              <a:buNone/>
            </a:pPr>
            <a:r>
              <a:rPr lang="en-US" sz="2600" dirty="0"/>
              <a:t>You might like to share your report with colleagues.</a:t>
            </a:r>
          </a:p>
          <a:p>
            <a:pPr marL="0" indent="0">
              <a:buNone/>
            </a:pPr>
            <a:endParaRPr lang="en-GB" sz="2600" dirty="0"/>
          </a:p>
        </p:txBody>
      </p:sp>
    </p:spTree>
    <p:extLst>
      <p:ext uri="{BB962C8B-B14F-4D97-AF65-F5344CB8AC3E}">
        <p14:creationId xmlns:p14="http://schemas.microsoft.com/office/powerpoint/2010/main" val="4377376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F92AD8-495A-62EC-D668-218C02B734EA}"/>
            </a:ext>
          </a:extLst>
        </p:cNvPr>
        <p:cNvGrpSpPr/>
        <p:nvPr/>
      </p:nvGrpSpPr>
      <p:grpSpPr>
        <a:xfrm>
          <a:off x="0" y="0"/>
          <a:ext cx="0" cy="0"/>
          <a:chOff x="0" y="0"/>
          <a:chExt cx="0" cy="0"/>
        </a:xfrm>
      </p:grpSpPr>
      <p:sp>
        <p:nvSpPr>
          <p:cNvPr id="16" name="Title 1">
            <a:extLst>
              <a:ext uri="{FF2B5EF4-FFF2-40B4-BE49-F238E27FC236}">
                <a16:creationId xmlns:a16="http://schemas.microsoft.com/office/drawing/2014/main" id="{01A1C444-4F05-414D-94E7-05AAB3B77B4F}"/>
              </a:ext>
            </a:extLst>
          </p:cNvPr>
          <p:cNvSpPr>
            <a:spLocks noGrp="1"/>
          </p:cNvSpPr>
          <p:nvPr>
            <p:ph type="title"/>
          </p:nvPr>
        </p:nvSpPr>
        <p:spPr>
          <a:xfrm>
            <a:off x="838200" y="374957"/>
            <a:ext cx="8364794" cy="863907"/>
          </a:xfrm>
        </p:spPr>
        <p:txBody>
          <a:bodyPr>
            <a:normAutofit fontScale="90000"/>
          </a:bodyPr>
          <a:lstStyle/>
          <a:p>
            <a:pPr>
              <a:lnSpc>
                <a:spcPct val="85000"/>
              </a:lnSpc>
            </a:pPr>
            <a:r>
              <a:rPr lang="en-US" dirty="0"/>
              <a:t>If this was your School Wellbeing </a:t>
            </a:r>
            <a:br>
              <a:rPr lang="en-US" dirty="0"/>
            </a:br>
            <a:r>
              <a:rPr lang="en-US" dirty="0"/>
              <a:t>Check report …</a:t>
            </a:r>
          </a:p>
        </p:txBody>
      </p:sp>
      <p:grpSp>
        <p:nvGrpSpPr>
          <p:cNvPr id="7" name="Group 6" descr="Screenshot of example School Wellbeing Check result report, showing greatest strengths: Partnerships and Key are for improvement: Leadership. ">
            <a:extLst>
              <a:ext uri="{FF2B5EF4-FFF2-40B4-BE49-F238E27FC236}">
                <a16:creationId xmlns:a16="http://schemas.microsoft.com/office/drawing/2014/main" id="{E8E8AD7E-4F40-2E18-7306-321ECAED3EA4}"/>
              </a:ext>
            </a:extLst>
          </p:cNvPr>
          <p:cNvGrpSpPr/>
          <p:nvPr/>
        </p:nvGrpSpPr>
        <p:grpSpPr>
          <a:xfrm>
            <a:off x="877529" y="1981496"/>
            <a:ext cx="6489765" cy="3999761"/>
            <a:chOff x="877529" y="1981496"/>
            <a:chExt cx="6489765" cy="3999761"/>
          </a:xfrm>
        </p:grpSpPr>
        <p:pic>
          <p:nvPicPr>
            <p:cNvPr id="2" name="Picture 1">
              <a:extLst>
                <a:ext uri="{FF2B5EF4-FFF2-40B4-BE49-F238E27FC236}">
                  <a16:creationId xmlns:a16="http://schemas.microsoft.com/office/drawing/2014/main" id="{66F888C6-1C71-116E-CDBA-3780926CFDFA}"/>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877529" y="1981496"/>
              <a:ext cx="6489765" cy="3999761"/>
            </a:xfrm>
            <a:prstGeom prst="rect">
              <a:avLst/>
            </a:prstGeom>
            <a:ln>
              <a:noFill/>
            </a:ln>
            <a:effectLst>
              <a:outerShdw blurRad="317500" dist="63500" dir="2700000" algn="tl" rotWithShape="0">
                <a:srgbClr val="333333">
                  <a:alpha val="55000"/>
                </a:srgbClr>
              </a:outerShdw>
            </a:effectLst>
          </p:spPr>
        </p:pic>
        <p:grpSp>
          <p:nvGrpSpPr>
            <p:cNvPr id="6" name="Group 5">
              <a:extLst>
                <a:ext uri="{FF2B5EF4-FFF2-40B4-BE49-F238E27FC236}">
                  <a16:creationId xmlns:a16="http://schemas.microsoft.com/office/drawing/2014/main" id="{335737F6-6241-40DC-79EB-0A58003E7A95}"/>
                </a:ext>
              </a:extLst>
            </p:cNvPr>
            <p:cNvGrpSpPr/>
            <p:nvPr/>
          </p:nvGrpSpPr>
          <p:grpSpPr>
            <a:xfrm>
              <a:off x="3401304" y="2742837"/>
              <a:ext cx="1442213" cy="402208"/>
              <a:chOff x="5351129" y="2644425"/>
              <a:chExt cx="1442213" cy="402208"/>
            </a:xfrm>
          </p:grpSpPr>
          <p:sp>
            <p:nvSpPr>
              <p:cNvPr id="4" name="Rectangle 3">
                <a:extLst>
                  <a:ext uri="{FF2B5EF4-FFF2-40B4-BE49-F238E27FC236}">
                    <a16:creationId xmlns:a16="http://schemas.microsoft.com/office/drawing/2014/main" id="{CF10AD4F-F9F9-E93C-AA67-29BF4DA78A47}"/>
                  </a:ext>
                </a:extLst>
              </p:cNvPr>
              <p:cNvSpPr/>
              <p:nvPr/>
            </p:nvSpPr>
            <p:spPr>
              <a:xfrm>
                <a:off x="5351129" y="2644425"/>
                <a:ext cx="1442213" cy="402208"/>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ubtitle 14">
                <a:extLst>
                  <a:ext uri="{FF2B5EF4-FFF2-40B4-BE49-F238E27FC236}">
                    <a16:creationId xmlns:a16="http://schemas.microsoft.com/office/drawing/2014/main" id="{C59B66F6-F852-9288-1653-5C1F9815DC55}"/>
                  </a:ext>
                </a:extLst>
              </p:cNvPr>
              <p:cNvSpPr txBox="1">
                <a:spLocks/>
              </p:cNvSpPr>
              <p:nvPr/>
            </p:nvSpPr>
            <p:spPr>
              <a:xfrm>
                <a:off x="5383382" y="2701470"/>
                <a:ext cx="1377707" cy="295957"/>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Font typeface="Arial" panose="020B0604020202020204" pitchFamily="34" charset="0"/>
                  <a:buNone/>
                </a:pPr>
                <a:r>
                  <a:rPr lang="en-AU" sz="900" dirty="0">
                    <a:solidFill>
                      <a:srgbClr val="797979"/>
                    </a:solidFill>
                  </a:rPr>
                  <a:t>Created – 14/05/2025</a:t>
                </a:r>
              </a:p>
              <a:p>
                <a:pPr marL="0" indent="0" algn="ctr">
                  <a:lnSpc>
                    <a:spcPct val="100000"/>
                  </a:lnSpc>
                  <a:spcBef>
                    <a:spcPts val="0"/>
                  </a:spcBef>
                  <a:buFont typeface="Arial" panose="020B0604020202020204" pitchFamily="34" charset="0"/>
                  <a:buNone/>
                </a:pPr>
                <a:r>
                  <a:rPr lang="en-AU" sz="900" dirty="0">
                    <a:solidFill>
                      <a:srgbClr val="797979"/>
                    </a:solidFill>
                  </a:rPr>
                  <a:t>Edited – 14/05/2025</a:t>
                </a:r>
                <a:endParaRPr lang="en-GB" sz="900" dirty="0">
                  <a:solidFill>
                    <a:srgbClr val="797979"/>
                  </a:solidFill>
                </a:endParaRPr>
              </a:p>
            </p:txBody>
          </p:sp>
        </p:grpSp>
      </p:grpSp>
    </p:spTree>
    <p:extLst>
      <p:ext uri="{BB962C8B-B14F-4D97-AF65-F5344CB8AC3E}">
        <p14:creationId xmlns:p14="http://schemas.microsoft.com/office/powerpoint/2010/main" val="19741580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4FCF7A-B4DF-26F6-819B-AECE3F5493E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1CFFE5E-440D-EE32-DD75-109A1632E97B}"/>
              </a:ext>
            </a:extLst>
          </p:cNvPr>
          <p:cNvSpPr>
            <a:spLocks noGrp="1"/>
          </p:cNvSpPr>
          <p:nvPr>
            <p:ph type="title"/>
          </p:nvPr>
        </p:nvSpPr>
        <p:spPr>
          <a:xfrm>
            <a:off x="838200" y="309600"/>
            <a:ext cx="6113206" cy="604217"/>
          </a:xfrm>
        </p:spPr>
        <p:txBody>
          <a:bodyPr>
            <a:normAutofit fontScale="90000"/>
          </a:bodyPr>
          <a:lstStyle/>
          <a:p>
            <a:r>
              <a:rPr lang="en-US" dirty="0"/>
              <a:t>If this was your report …</a:t>
            </a:r>
          </a:p>
        </p:txBody>
      </p:sp>
      <p:grpSp>
        <p:nvGrpSpPr>
          <p:cNvPr id="7" name="Group 6" descr="Screenshot of example Report overview for a School Wellbeing Check, showing scores for the five main elements of the check.  ">
            <a:extLst>
              <a:ext uri="{FF2B5EF4-FFF2-40B4-BE49-F238E27FC236}">
                <a16:creationId xmlns:a16="http://schemas.microsoft.com/office/drawing/2014/main" id="{72949A25-DB08-AD36-3CE3-3D8A3081F692}"/>
              </a:ext>
            </a:extLst>
          </p:cNvPr>
          <p:cNvGrpSpPr/>
          <p:nvPr/>
        </p:nvGrpSpPr>
        <p:grpSpPr>
          <a:xfrm>
            <a:off x="838200" y="1620993"/>
            <a:ext cx="7092608" cy="4374088"/>
            <a:chOff x="838200" y="1620993"/>
            <a:chExt cx="7092608" cy="4374088"/>
          </a:xfrm>
        </p:grpSpPr>
        <p:pic>
          <p:nvPicPr>
            <p:cNvPr id="3" name="Picture 2">
              <a:extLst>
                <a:ext uri="{FF2B5EF4-FFF2-40B4-BE49-F238E27FC236}">
                  <a16:creationId xmlns:a16="http://schemas.microsoft.com/office/drawing/2014/main" id="{01B32590-3D90-5A5F-FD7B-35727D74A33E}"/>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838200" y="1620993"/>
              <a:ext cx="7092608" cy="4374088"/>
            </a:xfrm>
            <a:prstGeom prst="rect">
              <a:avLst/>
            </a:prstGeom>
            <a:ln>
              <a:noFill/>
            </a:ln>
            <a:effectLst>
              <a:outerShdw blurRad="317500" dist="63500" dir="2700000" algn="tl" rotWithShape="0">
                <a:srgbClr val="333333">
                  <a:alpha val="55000"/>
                </a:srgbClr>
              </a:outerShdw>
            </a:effectLst>
          </p:spPr>
        </p:pic>
        <p:grpSp>
          <p:nvGrpSpPr>
            <p:cNvPr id="4" name="Group 3">
              <a:extLst>
                <a:ext uri="{FF2B5EF4-FFF2-40B4-BE49-F238E27FC236}">
                  <a16:creationId xmlns:a16="http://schemas.microsoft.com/office/drawing/2014/main" id="{A3376A2F-8D66-DF94-B8D4-A40016C98192}"/>
                </a:ext>
              </a:extLst>
            </p:cNvPr>
            <p:cNvGrpSpPr/>
            <p:nvPr/>
          </p:nvGrpSpPr>
          <p:grpSpPr>
            <a:xfrm>
              <a:off x="6209223" y="2992047"/>
              <a:ext cx="754483" cy="205023"/>
              <a:chOff x="4756520" y="2944666"/>
              <a:chExt cx="754483" cy="205023"/>
            </a:xfrm>
          </p:grpSpPr>
          <p:sp>
            <p:nvSpPr>
              <p:cNvPr id="5" name="Rectangle 4">
                <a:extLst>
                  <a:ext uri="{FF2B5EF4-FFF2-40B4-BE49-F238E27FC236}">
                    <a16:creationId xmlns:a16="http://schemas.microsoft.com/office/drawing/2014/main" id="{7113663F-14DE-1C0D-B058-652E916F12D5}"/>
                  </a:ext>
                </a:extLst>
              </p:cNvPr>
              <p:cNvSpPr/>
              <p:nvPr/>
            </p:nvSpPr>
            <p:spPr>
              <a:xfrm>
                <a:off x="4756520" y="2944666"/>
                <a:ext cx="754483" cy="205023"/>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ubtitle 14">
                <a:extLst>
                  <a:ext uri="{FF2B5EF4-FFF2-40B4-BE49-F238E27FC236}">
                    <a16:creationId xmlns:a16="http://schemas.microsoft.com/office/drawing/2014/main" id="{69862273-07B9-A0F1-840F-EF1495D25BD4}"/>
                  </a:ext>
                </a:extLst>
              </p:cNvPr>
              <p:cNvSpPr txBox="1">
                <a:spLocks/>
              </p:cNvSpPr>
              <p:nvPr/>
            </p:nvSpPr>
            <p:spPr>
              <a:xfrm>
                <a:off x="4790266" y="2986226"/>
                <a:ext cx="720737" cy="113704"/>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AU" sz="900" dirty="0">
                    <a:solidFill>
                      <a:srgbClr val="797979"/>
                    </a:solidFill>
                  </a:rPr>
                  <a:t>May 14, 2025</a:t>
                </a:r>
                <a:endParaRPr lang="en-GB" sz="900" dirty="0">
                  <a:solidFill>
                    <a:srgbClr val="797979"/>
                  </a:solidFill>
                </a:endParaRPr>
              </a:p>
            </p:txBody>
          </p:sp>
        </p:grpSp>
      </p:grpSp>
    </p:spTree>
    <p:extLst>
      <p:ext uri="{BB962C8B-B14F-4D97-AF65-F5344CB8AC3E}">
        <p14:creationId xmlns:p14="http://schemas.microsoft.com/office/powerpoint/2010/main" val="37335736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35AD9C-EA01-142B-4B9C-168DB9C6EB6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06E3F21-AF75-CFBE-9A3F-EA4BB66FCBDC}"/>
              </a:ext>
            </a:extLst>
          </p:cNvPr>
          <p:cNvSpPr>
            <a:spLocks noGrp="1"/>
          </p:cNvSpPr>
          <p:nvPr>
            <p:ph type="title"/>
          </p:nvPr>
        </p:nvSpPr>
        <p:spPr>
          <a:xfrm>
            <a:off x="253297" y="-499372"/>
            <a:ext cx="10515600" cy="407932"/>
          </a:xfrm>
        </p:spPr>
        <p:txBody>
          <a:bodyPr>
            <a:normAutofit/>
          </a:bodyPr>
          <a:lstStyle/>
          <a:p>
            <a:r>
              <a:rPr lang="en-US" sz="800" dirty="0">
                <a:solidFill>
                  <a:srgbClr val="E7E7E6"/>
                </a:solidFill>
              </a:rPr>
              <a:t>Slide 15 If this was your report…</a:t>
            </a:r>
          </a:p>
        </p:txBody>
      </p:sp>
      <p:sp>
        <p:nvSpPr>
          <p:cNvPr id="3" name="Title 1">
            <a:extLst>
              <a:ext uri="{FF2B5EF4-FFF2-40B4-BE49-F238E27FC236}">
                <a16:creationId xmlns:a16="http://schemas.microsoft.com/office/drawing/2014/main" id="{CDD847A0-7819-B639-59BB-D7723E002913}"/>
              </a:ext>
              <a:ext uri="{C183D7F6-B498-43B3-948B-1728B52AA6E4}">
                <adec:decorative xmlns:adec="http://schemas.microsoft.com/office/drawing/2017/decorative" val="1"/>
              </a:ext>
            </a:extLst>
          </p:cNvPr>
          <p:cNvSpPr txBox="1">
            <a:spLocks/>
          </p:cNvSpPr>
          <p:nvPr/>
        </p:nvSpPr>
        <p:spPr>
          <a:xfrm>
            <a:off x="481897" y="258702"/>
            <a:ext cx="10515600" cy="604217"/>
          </a:xfrm>
          <a:prstGeom prst="rect">
            <a:avLst/>
          </a:prstGeom>
        </p:spPr>
        <p:txBody>
          <a:bodyPr vert="horz" lIns="0" tIns="45720" rIns="91440" bIns="45720" rtlCol="0" anchor="ctr">
            <a:normAutofit fontScale="90000" lnSpcReduction="20000"/>
          </a:bodyPr>
          <a:lstStyle>
            <a:lvl1pPr algn="l" defTabSz="914400" rtl="0" eaLnBrk="1" latinLnBrk="0" hangingPunct="1">
              <a:lnSpc>
                <a:spcPct val="90000"/>
              </a:lnSpc>
              <a:spcBef>
                <a:spcPct val="0"/>
              </a:spcBef>
              <a:buNone/>
              <a:defRPr sz="5000" b="1" kern="1200">
                <a:solidFill>
                  <a:srgbClr val="1E3263"/>
                </a:solidFill>
                <a:latin typeface="+mj-lt"/>
                <a:ea typeface="+mj-ea"/>
                <a:cs typeface="+mj-cs"/>
              </a:defRPr>
            </a:lvl1pPr>
          </a:lstStyle>
          <a:p>
            <a:r>
              <a:rPr lang="en-US" sz="4500" dirty="0">
                <a:solidFill>
                  <a:srgbClr val="002060"/>
                </a:solidFill>
              </a:rPr>
              <a:t>If this was your report …</a:t>
            </a:r>
            <a:r>
              <a:rPr lang="en-US" sz="800" dirty="0">
                <a:solidFill>
                  <a:srgbClr val="E7E7E6"/>
                </a:solidFill>
              </a:rPr>
              <a:t>…</a:t>
            </a:r>
          </a:p>
        </p:txBody>
      </p:sp>
      <p:pic>
        <p:nvPicPr>
          <p:cNvPr id="4" name="Picture 3" descr="Screenshot of example feedback and rating on the Leadership element of the School Wellbeing Check. ">
            <a:extLst>
              <a:ext uri="{FF2B5EF4-FFF2-40B4-BE49-F238E27FC236}">
                <a16:creationId xmlns:a16="http://schemas.microsoft.com/office/drawing/2014/main" id="{48F7799A-E1D2-F218-E1F6-6E737EE843BE}"/>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838200" y="1620993"/>
            <a:ext cx="7739643" cy="4374088"/>
          </a:xfrm>
          <a:prstGeom prst="rect">
            <a:avLst/>
          </a:prstGeom>
          <a:ln>
            <a:noFill/>
          </a:ln>
          <a:effectLst>
            <a:outerShdw blurRad="317500" dist="63500" dir="2700000" algn="tl" rotWithShape="0">
              <a:srgbClr val="333333">
                <a:alpha val="55000"/>
              </a:srgbClr>
            </a:outerShdw>
          </a:effectLst>
        </p:spPr>
      </p:pic>
    </p:spTree>
    <p:extLst>
      <p:ext uri="{BB962C8B-B14F-4D97-AF65-F5344CB8AC3E}">
        <p14:creationId xmlns:p14="http://schemas.microsoft.com/office/powerpoint/2010/main" val="17031947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90C727-B848-E990-02D1-0468BEA93DEE}"/>
            </a:ext>
          </a:extLst>
        </p:cNvPr>
        <p:cNvGrpSpPr/>
        <p:nvPr/>
      </p:nvGrpSpPr>
      <p:grpSpPr>
        <a:xfrm>
          <a:off x="0" y="0"/>
          <a:ext cx="0" cy="0"/>
          <a:chOff x="0" y="0"/>
          <a:chExt cx="0" cy="0"/>
        </a:xfrm>
      </p:grpSpPr>
      <p:sp>
        <p:nvSpPr>
          <p:cNvPr id="12" name="Title 1">
            <a:extLst>
              <a:ext uri="{FF2B5EF4-FFF2-40B4-BE49-F238E27FC236}">
                <a16:creationId xmlns:a16="http://schemas.microsoft.com/office/drawing/2014/main" id="{8D0D7223-D20F-3256-3E48-12C10CCED2FD}"/>
              </a:ext>
            </a:extLst>
          </p:cNvPr>
          <p:cNvSpPr>
            <a:spLocks noGrp="1"/>
          </p:cNvSpPr>
          <p:nvPr>
            <p:ph type="title"/>
          </p:nvPr>
        </p:nvSpPr>
        <p:spPr>
          <a:xfrm>
            <a:off x="838200" y="309600"/>
            <a:ext cx="9328355" cy="604217"/>
          </a:xfrm>
        </p:spPr>
        <p:txBody>
          <a:bodyPr>
            <a:normAutofit fontScale="90000"/>
          </a:bodyPr>
          <a:lstStyle/>
          <a:p>
            <a:r>
              <a:rPr lang="en-US" dirty="0"/>
              <a:t>Key wellbeing priorities for our school</a:t>
            </a:r>
          </a:p>
        </p:txBody>
      </p:sp>
      <p:sp>
        <p:nvSpPr>
          <p:cNvPr id="13" name="Title 1">
            <a:extLst>
              <a:ext uri="{FF2B5EF4-FFF2-40B4-BE49-F238E27FC236}">
                <a16:creationId xmlns:a16="http://schemas.microsoft.com/office/drawing/2014/main" id="{C1E77C3F-3A25-B70D-CB26-E4AA666620FB}"/>
              </a:ext>
            </a:extLst>
          </p:cNvPr>
          <p:cNvSpPr txBox="1">
            <a:spLocks/>
          </p:cNvSpPr>
          <p:nvPr/>
        </p:nvSpPr>
        <p:spPr>
          <a:xfrm>
            <a:off x="838200" y="1753946"/>
            <a:ext cx="9564329" cy="763111"/>
          </a:xfrm>
          <a:prstGeom prst="rect">
            <a:avLst/>
          </a:prstGeom>
        </p:spPr>
        <p:txBody>
          <a:bodyPr vert="horz" lIns="0" tIns="45720" rIns="91440" bIns="45720" rtlCol="0" anchor="ctr">
            <a:noAutofit/>
          </a:bodyPr>
          <a:lstStyle>
            <a:lvl1pPr algn="l" defTabSz="914400" rtl="0" eaLnBrk="1" latinLnBrk="0" hangingPunct="1">
              <a:lnSpc>
                <a:spcPct val="90000"/>
              </a:lnSpc>
              <a:spcBef>
                <a:spcPct val="0"/>
              </a:spcBef>
              <a:buNone/>
              <a:defRPr sz="5000" b="1" kern="1200">
                <a:solidFill>
                  <a:srgbClr val="1E3263"/>
                </a:solidFill>
                <a:latin typeface="+mj-lt"/>
                <a:ea typeface="+mj-ea"/>
                <a:cs typeface="+mj-cs"/>
              </a:defRPr>
            </a:lvl1pPr>
          </a:lstStyle>
          <a:p>
            <a:r>
              <a:rPr lang="en-US" sz="3000" dirty="0"/>
              <a:t>Our top 3 actions</a:t>
            </a:r>
          </a:p>
        </p:txBody>
      </p:sp>
      <p:sp>
        <p:nvSpPr>
          <p:cNvPr id="15" name="Subtitle 11">
            <a:extLst>
              <a:ext uri="{FF2B5EF4-FFF2-40B4-BE49-F238E27FC236}">
                <a16:creationId xmlns:a16="http://schemas.microsoft.com/office/drawing/2014/main" id="{14208E19-A0AD-7571-17AE-C2C732A581CD}"/>
              </a:ext>
            </a:extLst>
          </p:cNvPr>
          <p:cNvSpPr txBox="1">
            <a:spLocks/>
          </p:cNvSpPr>
          <p:nvPr/>
        </p:nvSpPr>
        <p:spPr>
          <a:xfrm>
            <a:off x="838200" y="2685678"/>
            <a:ext cx="9564329" cy="3154683"/>
          </a:xfrm>
          <a:prstGeom prst="rect">
            <a:avLst/>
          </a:prstGeom>
        </p:spPr>
        <p:txBody>
          <a:bodyPr vert="horz" lIns="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8000" indent="-288000">
              <a:lnSpc>
                <a:spcPct val="100000"/>
              </a:lnSpc>
            </a:pPr>
            <a:r>
              <a:rPr lang="en-US" sz="3000" dirty="0">
                <a:latin typeface="+mn-lt"/>
              </a:rPr>
              <a:t>We will …</a:t>
            </a:r>
          </a:p>
          <a:p>
            <a:pPr marL="288000" indent="-288000">
              <a:lnSpc>
                <a:spcPct val="100000"/>
              </a:lnSpc>
            </a:pPr>
            <a:r>
              <a:rPr lang="en-US" sz="3000" dirty="0">
                <a:latin typeface="+mn-lt"/>
              </a:rPr>
              <a:t>We will …</a:t>
            </a:r>
          </a:p>
          <a:p>
            <a:pPr marL="288000" indent="-288000">
              <a:lnSpc>
                <a:spcPct val="100000"/>
              </a:lnSpc>
            </a:pPr>
            <a:r>
              <a:rPr lang="en-US" sz="3000" dirty="0">
                <a:latin typeface="+mn-lt"/>
              </a:rPr>
              <a:t>We will …</a:t>
            </a:r>
          </a:p>
        </p:txBody>
      </p:sp>
    </p:spTree>
    <p:extLst>
      <p:ext uri="{BB962C8B-B14F-4D97-AF65-F5344CB8AC3E}">
        <p14:creationId xmlns:p14="http://schemas.microsoft.com/office/powerpoint/2010/main" val="32873830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F83673-1727-4F24-89DB-C601E35E5EAF}"/>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5B710904-9C0B-E82D-F445-6ABDF901FE46}"/>
              </a:ext>
            </a:extLst>
          </p:cNvPr>
          <p:cNvSpPr>
            <a:spLocks noGrp="1"/>
          </p:cNvSpPr>
          <p:nvPr>
            <p:ph type="title"/>
          </p:nvPr>
        </p:nvSpPr>
        <p:spPr>
          <a:xfrm>
            <a:off x="838200" y="309600"/>
            <a:ext cx="3881284" cy="604217"/>
          </a:xfrm>
        </p:spPr>
        <p:txBody>
          <a:bodyPr>
            <a:normAutofit fontScale="90000"/>
          </a:bodyPr>
          <a:lstStyle/>
          <a:p>
            <a:r>
              <a:rPr lang="en-AU" dirty="0"/>
              <a:t>Group surveys</a:t>
            </a:r>
            <a:endParaRPr lang="en-GB" dirty="0"/>
          </a:p>
        </p:txBody>
      </p:sp>
      <p:grpSp>
        <p:nvGrpSpPr>
          <p:cNvPr id="13" name="Group 12" descr="Screenshot of example Manage groups page of the School Wellbeing Check, showing snapshot in time of 2 groups, their status ('completed' or 'in progress'), participants (numbers who are 'invited', 'accepted', 'pending' and 'declined'), and number of surveys ('complted' or 'remaining').">
            <a:extLst>
              <a:ext uri="{FF2B5EF4-FFF2-40B4-BE49-F238E27FC236}">
                <a16:creationId xmlns:a16="http://schemas.microsoft.com/office/drawing/2014/main" id="{B91ECAF3-71A8-6D65-621F-0A70DEDDCE86}"/>
              </a:ext>
            </a:extLst>
          </p:cNvPr>
          <p:cNvGrpSpPr/>
          <p:nvPr/>
        </p:nvGrpSpPr>
        <p:grpSpPr>
          <a:xfrm>
            <a:off x="838200" y="1602658"/>
            <a:ext cx="7401232" cy="4398312"/>
            <a:chOff x="838200" y="1602658"/>
            <a:chExt cx="7401232" cy="4398312"/>
          </a:xfrm>
        </p:grpSpPr>
        <p:grpSp>
          <p:nvGrpSpPr>
            <p:cNvPr id="5" name="Group 4">
              <a:extLst>
                <a:ext uri="{FF2B5EF4-FFF2-40B4-BE49-F238E27FC236}">
                  <a16:creationId xmlns:a16="http://schemas.microsoft.com/office/drawing/2014/main" id="{D2EF1E7A-3AE3-75EC-D1E8-86E5F783957A}"/>
                </a:ext>
              </a:extLst>
            </p:cNvPr>
            <p:cNvGrpSpPr/>
            <p:nvPr/>
          </p:nvGrpSpPr>
          <p:grpSpPr>
            <a:xfrm>
              <a:off x="838200" y="1602658"/>
              <a:ext cx="7401232" cy="4398312"/>
              <a:chOff x="1989476" y="1468603"/>
              <a:chExt cx="7662442" cy="4473374"/>
            </a:xfrm>
          </p:grpSpPr>
          <p:pic>
            <p:nvPicPr>
              <p:cNvPr id="3" name="Picture 2">
                <a:extLst>
                  <a:ext uri="{FF2B5EF4-FFF2-40B4-BE49-F238E27FC236}">
                    <a16:creationId xmlns:a16="http://schemas.microsoft.com/office/drawing/2014/main" id="{FA1C7E0A-D462-DC6D-C60A-48D89D7385E8}"/>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1989476" y="1468603"/>
                <a:ext cx="7662441" cy="439406"/>
              </a:xfrm>
              <a:prstGeom prst="rect">
                <a:avLst/>
              </a:prstGeom>
              <a:ln>
                <a:noFill/>
              </a:ln>
              <a:effectLst>
                <a:outerShdw blurRad="317500" dist="63500" dir="2700000" algn="tl" rotWithShape="0">
                  <a:srgbClr val="333333">
                    <a:alpha val="55000"/>
                  </a:srgbClr>
                </a:outerShdw>
              </a:effectLst>
            </p:spPr>
          </p:pic>
          <p:pic>
            <p:nvPicPr>
              <p:cNvPr id="4" name="Picture 3">
                <a:extLst>
                  <a:ext uri="{FF2B5EF4-FFF2-40B4-BE49-F238E27FC236}">
                    <a16:creationId xmlns:a16="http://schemas.microsoft.com/office/drawing/2014/main" id="{E78F2A98-538A-F45A-3671-A9C09D3A7D5D}"/>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1989477" y="1902315"/>
                <a:ext cx="7662441" cy="4039662"/>
              </a:xfrm>
              <a:prstGeom prst="rect">
                <a:avLst/>
              </a:prstGeom>
              <a:ln>
                <a:noFill/>
              </a:ln>
              <a:effectLst>
                <a:outerShdw blurRad="317500" dist="63500" dir="2700000" algn="tl" rotWithShape="0">
                  <a:srgbClr val="333333">
                    <a:alpha val="45000"/>
                  </a:srgbClr>
                </a:outerShdw>
              </a:effectLst>
            </p:spPr>
          </p:pic>
        </p:grpSp>
        <p:grpSp>
          <p:nvGrpSpPr>
            <p:cNvPr id="8" name="Group 7">
              <a:extLst>
                <a:ext uri="{FF2B5EF4-FFF2-40B4-BE49-F238E27FC236}">
                  <a16:creationId xmlns:a16="http://schemas.microsoft.com/office/drawing/2014/main" id="{668AF755-7695-135C-6CA9-477AF367144D}"/>
                </a:ext>
              </a:extLst>
            </p:cNvPr>
            <p:cNvGrpSpPr/>
            <p:nvPr/>
          </p:nvGrpSpPr>
          <p:grpSpPr>
            <a:xfrm>
              <a:off x="4756520" y="2944666"/>
              <a:ext cx="1857504" cy="205023"/>
              <a:chOff x="4756520" y="2944666"/>
              <a:chExt cx="1857504" cy="205023"/>
            </a:xfrm>
          </p:grpSpPr>
          <p:sp>
            <p:nvSpPr>
              <p:cNvPr id="2" name="Rectangle 1">
                <a:extLst>
                  <a:ext uri="{FF2B5EF4-FFF2-40B4-BE49-F238E27FC236}">
                    <a16:creationId xmlns:a16="http://schemas.microsoft.com/office/drawing/2014/main" id="{FA07989A-AE03-E45E-AA40-5AA127A6EC42}"/>
                  </a:ext>
                </a:extLst>
              </p:cNvPr>
              <p:cNvSpPr/>
              <p:nvPr/>
            </p:nvSpPr>
            <p:spPr>
              <a:xfrm>
                <a:off x="4756520" y="2944666"/>
                <a:ext cx="1857503" cy="205023"/>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ubtitle 14">
                <a:extLst>
                  <a:ext uri="{FF2B5EF4-FFF2-40B4-BE49-F238E27FC236}">
                    <a16:creationId xmlns:a16="http://schemas.microsoft.com/office/drawing/2014/main" id="{00840036-98C9-70A2-0F9A-BC67AC80CE02}"/>
                  </a:ext>
                </a:extLst>
              </p:cNvPr>
              <p:cNvSpPr txBox="1">
                <a:spLocks/>
              </p:cNvSpPr>
              <p:nvPr/>
            </p:nvSpPr>
            <p:spPr>
              <a:xfrm>
                <a:off x="4790266" y="2961626"/>
                <a:ext cx="1823758" cy="113704"/>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AU" sz="1150" b="1" dirty="0"/>
                  <a:t>Sara’s Group August 2025</a:t>
                </a:r>
                <a:endParaRPr lang="en-GB" sz="1150" b="1" dirty="0"/>
              </a:p>
            </p:txBody>
          </p:sp>
        </p:grpSp>
        <p:grpSp>
          <p:nvGrpSpPr>
            <p:cNvPr id="9" name="Group 8">
              <a:extLst>
                <a:ext uri="{FF2B5EF4-FFF2-40B4-BE49-F238E27FC236}">
                  <a16:creationId xmlns:a16="http://schemas.microsoft.com/office/drawing/2014/main" id="{DFD9683E-306F-CCBE-74C6-1E1E07316D32}"/>
                </a:ext>
              </a:extLst>
            </p:cNvPr>
            <p:cNvGrpSpPr/>
            <p:nvPr/>
          </p:nvGrpSpPr>
          <p:grpSpPr>
            <a:xfrm>
              <a:off x="1394152" y="2944666"/>
              <a:ext cx="1857504" cy="205023"/>
              <a:chOff x="4756520" y="2944666"/>
              <a:chExt cx="1857504" cy="205023"/>
            </a:xfrm>
          </p:grpSpPr>
          <p:sp>
            <p:nvSpPr>
              <p:cNvPr id="11" name="Rectangle 10">
                <a:extLst>
                  <a:ext uri="{FF2B5EF4-FFF2-40B4-BE49-F238E27FC236}">
                    <a16:creationId xmlns:a16="http://schemas.microsoft.com/office/drawing/2014/main" id="{B986A2E3-79BC-FEEF-81EB-8510E28DACB9}"/>
                  </a:ext>
                </a:extLst>
              </p:cNvPr>
              <p:cNvSpPr/>
              <p:nvPr/>
            </p:nvSpPr>
            <p:spPr>
              <a:xfrm>
                <a:off x="4756520" y="2944666"/>
                <a:ext cx="1857503" cy="205023"/>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Subtitle 14">
                <a:extLst>
                  <a:ext uri="{FF2B5EF4-FFF2-40B4-BE49-F238E27FC236}">
                    <a16:creationId xmlns:a16="http://schemas.microsoft.com/office/drawing/2014/main" id="{0EFF23E3-14B8-4E94-5A8F-82A54CA41999}"/>
                  </a:ext>
                </a:extLst>
              </p:cNvPr>
              <p:cNvSpPr txBox="1">
                <a:spLocks/>
              </p:cNvSpPr>
              <p:nvPr/>
            </p:nvSpPr>
            <p:spPr>
              <a:xfrm>
                <a:off x="4790266" y="2961626"/>
                <a:ext cx="1823758" cy="113704"/>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AU" sz="1150" b="1" dirty="0"/>
                  <a:t>Sara’s Group</a:t>
                </a:r>
                <a:endParaRPr lang="en-GB" sz="1150" b="1" dirty="0"/>
              </a:p>
            </p:txBody>
          </p:sp>
        </p:grpSp>
      </p:grpSp>
    </p:spTree>
    <p:extLst>
      <p:ext uri="{BB962C8B-B14F-4D97-AF65-F5344CB8AC3E}">
        <p14:creationId xmlns:p14="http://schemas.microsoft.com/office/powerpoint/2010/main" val="41315778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5AC065-5E42-B0CA-907F-E6EA804A8D4B}"/>
              </a:ext>
            </a:extLst>
          </p:cNvPr>
          <p:cNvSpPr>
            <a:spLocks noGrp="1"/>
          </p:cNvSpPr>
          <p:nvPr>
            <p:ph type="title" idx="4294967295"/>
          </p:nvPr>
        </p:nvSpPr>
        <p:spPr>
          <a:xfrm>
            <a:off x="838200" y="-1094024"/>
            <a:ext cx="10515600" cy="1325563"/>
          </a:xfrm>
        </p:spPr>
        <p:txBody>
          <a:bodyPr>
            <a:normAutofit/>
          </a:bodyPr>
          <a:lstStyle/>
          <a:p>
            <a:r>
              <a:rPr lang="en-US" sz="800" dirty="0">
                <a:solidFill>
                  <a:srgbClr val="E7E7E6"/>
                </a:solidFill>
              </a:rPr>
              <a:t>End of presentation</a:t>
            </a:r>
            <a:endParaRPr lang="en-AU" sz="800" dirty="0">
              <a:solidFill>
                <a:srgbClr val="E7E7E6"/>
              </a:solidFill>
            </a:endParaRPr>
          </a:p>
        </p:txBody>
      </p:sp>
    </p:spTree>
    <p:extLst>
      <p:ext uri="{BB962C8B-B14F-4D97-AF65-F5344CB8AC3E}">
        <p14:creationId xmlns:p14="http://schemas.microsoft.com/office/powerpoint/2010/main" val="9007409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0584B448-24A1-4A54-B07B-4655C7121518}"/>
              </a:ext>
            </a:extLst>
          </p:cNvPr>
          <p:cNvSpPr>
            <a:spLocks noGrp="1"/>
          </p:cNvSpPr>
          <p:nvPr>
            <p:ph type="title"/>
          </p:nvPr>
        </p:nvSpPr>
        <p:spPr>
          <a:xfrm>
            <a:off x="838200" y="309600"/>
            <a:ext cx="1855839" cy="604217"/>
          </a:xfrm>
        </p:spPr>
        <p:txBody>
          <a:bodyPr>
            <a:normAutofit fontScale="90000"/>
          </a:bodyPr>
          <a:lstStyle/>
          <a:p>
            <a:r>
              <a:rPr lang="en-AU" dirty="0"/>
              <a:t>Aims</a:t>
            </a:r>
            <a:endParaRPr lang="en-GB" dirty="0"/>
          </a:p>
        </p:txBody>
      </p:sp>
      <p:sp>
        <p:nvSpPr>
          <p:cNvPr id="15" name="Subtitle 14">
            <a:extLst>
              <a:ext uri="{FF2B5EF4-FFF2-40B4-BE49-F238E27FC236}">
                <a16:creationId xmlns:a16="http://schemas.microsoft.com/office/drawing/2014/main" id="{DC4D025E-3053-4EF1-A73C-FBBF17D67131}"/>
              </a:ext>
            </a:extLst>
          </p:cNvPr>
          <p:cNvSpPr>
            <a:spLocks noGrp="1"/>
          </p:cNvSpPr>
          <p:nvPr>
            <p:ph type="subTitle" idx="4294967295"/>
          </p:nvPr>
        </p:nvSpPr>
        <p:spPr>
          <a:xfrm>
            <a:off x="837431" y="1768423"/>
            <a:ext cx="10263188" cy="400050"/>
          </a:xfrm>
        </p:spPr>
        <p:txBody>
          <a:bodyPr lIns="0">
            <a:noAutofit/>
          </a:bodyPr>
          <a:lstStyle/>
          <a:p>
            <a:pPr marL="0" indent="0">
              <a:buNone/>
            </a:pPr>
            <a:r>
              <a:rPr lang="en-AU" sz="2600" b="1" dirty="0">
                <a:latin typeface="+mn-lt"/>
              </a:rPr>
              <a:t>In this session, we will:</a:t>
            </a:r>
            <a:endParaRPr lang="en-GB" sz="2600" b="1" dirty="0">
              <a:latin typeface="+mn-lt"/>
            </a:endParaRPr>
          </a:p>
        </p:txBody>
      </p:sp>
      <p:sp>
        <p:nvSpPr>
          <p:cNvPr id="12" name="Subtitle 11">
            <a:extLst>
              <a:ext uri="{FF2B5EF4-FFF2-40B4-BE49-F238E27FC236}">
                <a16:creationId xmlns:a16="http://schemas.microsoft.com/office/drawing/2014/main" id="{084F51F2-B80D-4289-B712-422DB3853F89}"/>
              </a:ext>
            </a:extLst>
          </p:cNvPr>
          <p:cNvSpPr>
            <a:spLocks noGrp="1"/>
          </p:cNvSpPr>
          <p:nvPr>
            <p:ph idx="4294967295"/>
          </p:nvPr>
        </p:nvSpPr>
        <p:spPr>
          <a:xfrm>
            <a:off x="838201" y="2358117"/>
            <a:ext cx="9062884" cy="3462580"/>
          </a:xfrm>
        </p:spPr>
        <p:txBody>
          <a:bodyPr>
            <a:noAutofit/>
          </a:bodyPr>
          <a:lstStyle/>
          <a:p>
            <a:pPr marL="288000" lvl="0" indent="-288000">
              <a:lnSpc>
                <a:spcPct val="100000"/>
              </a:lnSpc>
            </a:pPr>
            <a:r>
              <a:rPr lang="en-US" sz="2600" dirty="0">
                <a:latin typeface="+mn-lt"/>
              </a:rPr>
              <a:t>explore the concept of wellbeing and its importance </a:t>
            </a:r>
            <a:br>
              <a:rPr lang="en-US" sz="2600" dirty="0">
                <a:latin typeface="+mn-lt"/>
              </a:rPr>
            </a:br>
            <a:r>
              <a:rPr lang="en-US" sz="2600" dirty="0">
                <a:latin typeface="+mn-lt"/>
              </a:rPr>
              <a:t>for students, staff, and parents</a:t>
            </a:r>
            <a:r>
              <a:rPr lang="en-US" sz="2600" dirty="0"/>
              <a:t> and carers</a:t>
            </a:r>
            <a:endParaRPr lang="en-US" sz="2600" dirty="0">
              <a:latin typeface="+mn-lt"/>
            </a:endParaRPr>
          </a:p>
          <a:p>
            <a:pPr marL="288000" lvl="0" indent="-288000">
              <a:lnSpc>
                <a:spcPct val="100000"/>
              </a:lnSpc>
            </a:pPr>
            <a:r>
              <a:rPr lang="en-US" sz="2600" dirty="0">
                <a:latin typeface="+mn-lt"/>
              </a:rPr>
              <a:t>review the Australian Student Wellbeing Framework </a:t>
            </a:r>
          </a:p>
          <a:p>
            <a:pPr marL="288000" lvl="0" indent="-288000">
              <a:lnSpc>
                <a:spcPct val="100000"/>
              </a:lnSpc>
            </a:pPr>
            <a:r>
              <a:rPr lang="en-US" sz="2600" dirty="0">
                <a:latin typeface="+mn-lt"/>
              </a:rPr>
              <a:t>discover some tools for identifying gaps in wellbeing policies, approaches and processes</a:t>
            </a:r>
          </a:p>
          <a:p>
            <a:pPr marL="288000" lvl="0" indent="-288000">
              <a:lnSpc>
                <a:spcPct val="100000"/>
              </a:lnSpc>
            </a:pPr>
            <a:r>
              <a:rPr lang="en-US" sz="2600" dirty="0">
                <a:latin typeface="+mn-lt"/>
              </a:rPr>
              <a:t>investigate resources to address areas needing attention</a:t>
            </a:r>
          </a:p>
          <a:p>
            <a:pPr marL="288000" lvl="0" indent="-288000">
              <a:lnSpc>
                <a:spcPct val="100000"/>
              </a:lnSpc>
            </a:pPr>
            <a:r>
              <a:rPr lang="en-US" sz="2600" dirty="0">
                <a:latin typeface="+mn-lt"/>
              </a:rPr>
              <a:t>take the School Wellbeing Check survey.</a:t>
            </a:r>
          </a:p>
        </p:txBody>
      </p:sp>
    </p:spTree>
    <p:extLst>
      <p:ext uri="{BB962C8B-B14F-4D97-AF65-F5344CB8AC3E}">
        <p14:creationId xmlns:p14="http://schemas.microsoft.com/office/powerpoint/2010/main" val="2048997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C4AFE3-D20A-08A4-9750-824C8674EFD5}"/>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3C527DA9-666F-ACCC-5352-429A07891B07}"/>
              </a:ext>
            </a:extLst>
          </p:cNvPr>
          <p:cNvSpPr>
            <a:spLocks noGrp="1"/>
          </p:cNvSpPr>
          <p:nvPr>
            <p:ph type="title"/>
          </p:nvPr>
        </p:nvSpPr>
        <p:spPr>
          <a:xfrm>
            <a:off x="838200" y="309600"/>
            <a:ext cx="3655142" cy="604217"/>
          </a:xfrm>
        </p:spPr>
        <p:txBody>
          <a:bodyPr>
            <a:normAutofit fontScale="90000"/>
          </a:bodyPr>
          <a:lstStyle/>
          <a:p>
            <a:r>
              <a:rPr lang="en-AU" dirty="0"/>
              <a:t>Let’s explore</a:t>
            </a:r>
            <a:endParaRPr lang="en-GB" dirty="0"/>
          </a:p>
        </p:txBody>
      </p:sp>
      <p:sp>
        <p:nvSpPr>
          <p:cNvPr id="12" name="Subtitle 11">
            <a:extLst>
              <a:ext uri="{FF2B5EF4-FFF2-40B4-BE49-F238E27FC236}">
                <a16:creationId xmlns:a16="http://schemas.microsoft.com/office/drawing/2014/main" id="{93C10921-6285-E667-0013-2C154F145BC0}"/>
              </a:ext>
            </a:extLst>
          </p:cNvPr>
          <p:cNvSpPr>
            <a:spLocks noGrp="1"/>
          </p:cNvSpPr>
          <p:nvPr>
            <p:ph idx="4294967295"/>
          </p:nvPr>
        </p:nvSpPr>
        <p:spPr>
          <a:xfrm>
            <a:off x="838200" y="1606285"/>
            <a:ext cx="10322490" cy="4531468"/>
          </a:xfrm>
        </p:spPr>
        <p:txBody>
          <a:bodyPr>
            <a:noAutofit/>
          </a:bodyPr>
          <a:lstStyle/>
          <a:p>
            <a:pPr marL="288000" lvl="0" indent="-288000">
              <a:lnSpc>
                <a:spcPct val="100000"/>
              </a:lnSpc>
            </a:pPr>
            <a:r>
              <a:rPr lang="en-US" sz="2600" dirty="0">
                <a:latin typeface="+mn-lt"/>
              </a:rPr>
              <a:t>What is wellbeing? </a:t>
            </a:r>
          </a:p>
          <a:p>
            <a:pPr marL="288000" lvl="0" indent="-288000">
              <a:lnSpc>
                <a:spcPct val="100000"/>
              </a:lnSpc>
            </a:pPr>
            <a:r>
              <a:rPr lang="en-US" sz="2600" dirty="0">
                <a:latin typeface="+mn-lt"/>
              </a:rPr>
              <a:t>What are </a:t>
            </a:r>
            <a:r>
              <a:rPr lang="en-US" sz="2600" dirty="0"/>
              <a:t>some</a:t>
            </a:r>
            <a:r>
              <a:rPr lang="en-US" sz="2600" dirty="0">
                <a:latin typeface="+mn-lt"/>
              </a:rPr>
              <a:t> components of wellbeing?</a:t>
            </a:r>
          </a:p>
          <a:p>
            <a:pPr marL="288000" lvl="0" indent="-288000">
              <a:lnSpc>
                <a:spcPct val="100000"/>
              </a:lnSpc>
            </a:pPr>
            <a:r>
              <a:rPr lang="en-US" sz="2600" dirty="0"/>
              <a:t>H</a:t>
            </a:r>
            <a:r>
              <a:rPr lang="en-US" sz="2600" dirty="0">
                <a:latin typeface="+mn-lt"/>
              </a:rPr>
              <a:t>ow are wellbeing and learning linked?</a:t>
            </a:r>
          </a:p>
          <a:p>
            <a:pPr marL="288000" lvl="0" indent="-288000">
              <a:lnSpc>
                <a:spcPct val="100000"/>
              </a:lnSpc>
            </a:pPr>
            <a:r>
              <a:rPr lang="en-US" sz="2600" dirty="0"/>
              <a:t>W</a:t>
            </a:r>
            <a:r>
              <a:rPr lang="en-US" sz="2600" dirty="0">
                <a:latin typeface="+mn-lt"/>
              </a:rPr>
              <a:t>hat does the Australian Student Wellbeing Framework say about wellbeing and safety? </a:t>
            </a:r>
          </a:p>
          <a:p>
            <a:pPr marL="288000" lvl="0" indent="-288000">
              <a:lnSpc>
                <a:spcPct val="100000"/>
              </a:lnSpc>
            </a:pPr>
            <a:r>
              <a:rPr lang="en-US" sz="2600" dirty="0">
                <a:latin typeface="+mn-lt"/>
              </a:rPr>
              <a:t>What tools can we use </a:t>
            </a:r>
            <a:r>
              <a:rPr lang="en-US" sz="2600" dirty="0"/>
              <a:t>to</a:t>
            </a:r>
            <a:r>
              <a:rPr lang="en-US" sz="2600" dirty="0">
                <a:latin typeface="+mn-lt"/>
              </a:rPr>
              <a:t> assess wellbeing?</a:t>
            </a:r>
          </a:p>
          <a:p>
            <a:pPr marL="288000" lvl="0" indent="-288000">
              <a:lnSpc>
                <a:spcPct val="100000"/>
              </a:lnSpc>
            </a:pPr>
            <a:r>
              <a:rPr lang="en-US" sz="2600" dirty="0">
                <a:latin typeface="+mn-lt"/>
              </a:rPr>
              <a:t>How can we use the School Wellbeing Check?</a:t>
            </a:r>
          </a:p>
          <a:p>
            <a:pPr marL="288000" lvl="0" indent="-288000">
              <a:lnSpc>
                <a:spcPct val="100000"/>
              </a:lnSpc>
            </a:pPr>
            <a:r>
              <a:rPr lang="en-US" sz="2600" dirty="0"/>
              <a:t>What are your wellbeing </a:t>
            </a:r>
            <a:r>
              <a:rPr lang="en-US" sz="2600" dirty="0">
                <a:latin typeface="+mn-lt"/>
              </a:rPr>
              <a:t>strengths and areas </a:t>
            </a:r>
            <a:r>
              <a:rPr lang="en-US" sz="2600" dirty="0"/>
              <a:t>for</a:t>
            </a:r>
            <a:br>
              <a:rPr lang="en-US" sz="2600" dirty="0"/>
            </a:br>
            <a:r>
              <a:rPr lang="en-US" sz="2600" dirty="0">
                <a:latin typeface="+mn-lt"/>
              </a:rPr>
              <a:t>improvement?</a:t>
            </a:r>
          </a:p>
        </p:txBody>
      </p:sp>
    </p:spTree>
    <p:extLst>
      <p:ext uri="{BB962C8B-B14F-4D97-AF65-F5344CB8AC3E}">
        <p14:creationId xmlns:p14="http://schemas.microsoft.com/office/powerpoint/2010/main" val="3610778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9">
            <a:extLst>
              <a:ext uri="{FF2B5EF4-FFF2-40B4-BE49-F238E27FC236}">
                <a16:creationId xmlns:a16="http://schemas.microsoft.com/office/drawing/2014/main" id="{3A12487D-220B-FAC3-C307-6AE98F3C3963}"/>
              </a:ext>
            </a:extLst>
          </p:cNvPr>
          <p:cNvSpPr>
            <a:spLocks noGrp="1"/>
          </p:cNvSpPr>
          <p:nvPr>
            <p:ph type="title"/>
          </p:nvPr>
        </p:nvSpPr>
        <p:spPr>
          <a:xfrm>
            <a:off x="838200" y="309600"/>
            <a:ext cx="7007942" cy="604217"/>
          </a:xfrm>
        </p:spPr>
        <p:txBody>
          <a:bodyPr>
            <a:normAutofit fontScale="90000"/>
          </a:bodyPr>
          <a:lstStyle/>
          <a:p>
            <a:r>
              <a:rPr lang="en-AU" dirty="0"/>
              <a:t>Wellbeing – your definition</a:t>
            </a:r>
            <a:endParaRPr lang="en-GB" dirty="0"/>
          </a:p>
        </p:txBody>
      </p:sp>
    </p:spTree>
    <p:extLst>
      <p:ext uri="{BB962C8B-B14F-4D97-AF65-F5344CB8AC3E}">
        <p14:creationId xmlns:p14="http://schemas.microsoft.com/office/powerpoint/2010/main" val="5141805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09600"/>
            <a:ext cx="10515600" cy="604217"/>
          </a:xfrm>
        </p:spPr>
        <p:txBody>
          <a:bodyPr>
            <a:normAutofit fontScale="90000"/>
          </a:bodyPr>
          <a:lstStyle/>
          <a:p>
            <a:r>
              <a:rPr lang="en-US" dirty="0"/>
              <a:t>Let’s take a look at school wellbeing</a:t>
            </a:r>
          </a:p>
        </p:txBody>
      </p:sp>
      <p:grpSp>
        <p:nvGrpSpPr>
          <p:cNvPr id="26" name="Group 25" descr="Quote: 'How do our school policies and approaches align with the Australian Student wellbeing Framework?'">
            <a:extLst>
              <a:ext uri="{FF2B5EF4-FFF2-40B4-BE49-F238E27FC236}">
                <a16:creationId xmlns:a16="http://schemas.microsoft.com/office/drawing/2014/main" id="{CDF0054C-5931-339A-6B55-6BF3349AB018}"/>
              </a:ext>
            </a:extLst>
          </p:cNvPr>
          <p:cNvGrpSpPr/>
          <p:nvPr/>
        </p:nvGrpSpPr>
        <p:grpSpPr>
          <a:xfrm>
            <a:off x="8563305" y="1374475"/>
            <a:ext cx="3208283" cy="2745581"/>
            <a:chOff x="8563305" y="1898553"/>
            <a:chExt cx="3208283" cy="2745581"/>
          </a:xfrm>
        </p:grpSpPr>
        <p:sp>
          <p:nvSpPr>
            <p:cNvPr id="24" name="Rounded Rectangle 23">
              <a:extLst>
                <a:ext uri="{FF2B5EF4-FFF2-40B4-BE49-F238E27FC236}">
                  <a16:creationId xmlns:a16="http://schemas.microsoft.com/office/drawing/2014/main" id="{0688D08F-E0E1-3BA3-10F6-3B055CD4C2D4}"/>
                </a:ext>
              </a:extLst>
            </p:cNvPr>
            <p:cNvSpPr/>
            <p:nvPr/>
          </p:nvSpPr>
          <p:spPr>
            <a:xfrm>
              <a:off x="8563305" y="1898553"/>
              <a:ext cx="3208282" cy="2745581"/>
            </a:xfrm>
            <a:prstGeom prst="roundRect">
              <a:avLst>
                <a:gd name="adj" fmla="val 5529"/>
              </a:avLst>
            </a:prstGeom>
            <a:solidFill>
              <a:schemeClr val="bg1"/>
            </a:solidFill>
            <a:ln w="381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55BF070D-AAFA-72E5-D6A7-43D7B3C2B0DA}"/>
                </a:ext>
              </a:extLst>
            </p:cNvPr>
            <p:cNvSpPr txBox="1"/>
            <p:nvPr/>
          </p:nvSpPr>
          <p:spPr>
            <a:xfrm>
              <a:off x="8563306" y="2173689"/>
              <a:ext cx="3208282" cy="2246769"/>
            </a:xfrm>
            <a:prstGeom prst="rect">
              <a:avLst/>
            </a:prstGeom>
            <a:noFill/>
          </p:spPr>
          <p:txBody>
            <a:bodyPr wrap="square" lIns="288000" rIns="288000">
              <a:spAutoFit/>
            </a:bodyPr>
            <a:lstStyle/>
            <a:p>
              <a:pPr>
                <a:lnSpc>
                  <a:spcPts val="2800"/>
                </a:lnSpc>
              </a:pPr>
              <a:r>
                <a:rPr lang="en-US" sz="2400" dirty="0">
                  <a:cs typeface="Gotham Rounded Medium"/>
                </a:rPr>
                <a:t>‘How do our </a:t>
              </a:r>
              <a:br>
                <a:rPr lang="en-US" sz="2400" dirty="0">
                  <a:cs typeface="Gotham Rounded Medium"/>
                </a:rPr>
              </a:br>
              <a:r>
                <a:rPr lang="en-US" sz="2400" dirty="0">
                  <a:cs typeface="Gotham Rounded Medium"/>
                </a:rPr>
                <a:t>school policies and approaches align </a:t>
              </a:r>
              <a:br>
                <a:rPr lang="en-US" sz="2400" dirty="0">
                  <a:cs typeface="Gotham Rounded Medium"/>
                </a:rPr>
              </a:br>
              <a:r>
                <a:rPr lang="en-US" sz="2400" dirty="0">
                  <a:cs typeface="Gotham Rounded Medium"/>
                </a:rPr>
                <a:t>with the Australian Student Wellbeing Framework?’</a:t>
              </a:r>
            </a:p>
          </p:txBody>
        </p:sp>
      </p:grpSp>
      <p:pic>
        <p:nvPicPr>
          <p:cNvPr id="4" name="Online Media 2" descr="Student Wellbeing Hub: Home of the Australian Student Wellbeing Framework">
            <a:hlinkClick r:id="" action="ppaction://media"/>
            <a:extLst>
              <a:ext uri="{FF2B5EF4-FFF2-40B4-BE49-F238E27FC236}">
                <a16:creationId xmlns:a16="http://schemas.microsoft.com/office/drawing/2014/main" id="{80A14A9D-F2F3-B16D-EF1E-255268BEFE73}"/>
              </a:ext>
            </a:extLst>
          </p:cNvPr>
          <p:cNvPicPr>
            <a:picLocks noRot="1" noChangeAspect="1"/>
          </p:cNvPicPr>
          <p:nvPr>
            <a:videoFile r:link="rId1"/>
          </p:nvPr>
        </p:nvPicPr>
        <p:blipFill>
          <a:blip r:embed="rId4"/>
          <a:stretch>
            <a:fillRect/>
          </a:stretch>
        </p:blipFill>
        <p:spPr>
          <a:xfrm>
            <a:off x="911770" y="1206309"/>
            <a:ext cx="7377969" cy="4168552"/>
          </a:xfrm>
          <a:prstGeom prst="rect">
            <a:avLst/>
          </a:prstGeom>
        </p:spPr>
      </p:pic>
      <p:sp>
        <p:nvSpPr>
          <p:cNvPr id="8" name="Subtitle 14">
            <a:extLst>
              <a:ext uri="{FF2B5EF4-FFF2-40B4-BE49-F238E27FC236}">
                <a16:creationId xmlns:a16="http://schemas.microsoft.com/office/drawing/2014/main" id="{C1933C1F-5D74-6BA0-7D7B-680173891ECA}"/>
              </a:ext>
            </a:extLst>
          </p:cNvPr>
          <p:cNvSpPr txBox="1">
            <a:spLocks/>
          </p:cNvSpPr>
          <p:nvPr/>
        </p:nvSpPr>
        <p:spPr>
          <a:xfrm>
            <a:off x="838199" y="5629314"/>
            <a:ext cx="4215581" cy="307509"/>
          </a:xfrm>
          <a:prstGeom prst="rect">
            <a:avLst/>
          </a:prstGeom>
        </p:spPr>
        <p:txBody>
          <a:bodyPr vert="horz" lIns="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u="sng">
                <a:uFill>
                  <a:solidFill>
                    <a:schemeClr val="tx1"/>
                  </a:solidFill>
                </a:uFill>
                <a:latin typeface="+mn-lt"/>
                <a:hlinkClick r:id="rId5"/>
              </a:rPr>
              <a:t>The Australian Student Wellbeing Framework</a:t>
            </a:r>
            <a:endParaRPr lang="en-US" sz="1600" u="sng">
              <a:uFill>
                <a:solidFill>
                  <a:schemeClr val="tx1"/>
                </a:solidFill>
              </a:uFill>
              <a:latin typeface="+mn-lt"/>
              <a:hlinkClick r:id="rId6"/>
            </a:endParaRPr>
          </a:p>
        </p:txBody>
      </p:sp>
    </p:spTree>
    <p:extLst>
      <p:ext uri="{BB962C8B-B14F-4D97-AF65-F5344CB8AC3E}">
        <p14:creationId xmlns:p14="http://schemas.microsoft.com/office/powerpoint/2010/main" val="3072847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le 1">
            <a:extLst>
              <a:ext uri="{FF2B5EF4-FFF2-40B4-BE49-F238E27FC236}">
                <a16:creationId xmlns:a16="http://schemas.microsoft.com/office/drawing/2014/main" id="{0AC6634D-A018-DB21-52F8-296B5880CF44}"/>
              </a:ext>
            </a:extLst>
          </p:cNvPr>
          <p:cNvSpPr>
            <a:spLocks noGrp="1"/>
          </p:cNvSpPr>
          <p:nvPr>
            <p:ph type="title"/>
          </p:nvPr>
        </p:nvSpPr>
        <p:spPr>
          <a:xfrm>
            <a:off x="838200" y="309600"/>
            <a:ext cx="7293077" cy="604217"/>
          </a:xfrm>
        </p:spPr>
        <p:txBody>
          <a:bodyPr>
            <a:normAutofit fontScale="90000"/>
          </a:bodyPr>
          <a:lstStyle/>
          <a:p>
            <a:r>
              <a:rPr lang="en-US"/>
              <a:t>The dimensions of wellbeing</a:t>
            </a:r>
          </a:p>
        </p:txBody>
      </p:sp>
      <p:sp>
        <p:nvSpPr>
          <p:cNvPr id="29" name="Content Placeholder 3">
            <a:extLst>
              <a:ext uri="{FF2B5EF4-FFF2-40B4-BE49-F238E27FC236}">
                <a16:creationId xmlns:a16="http://schemas.microsoft.com/office/drawing/2014/main" id="{7BAC8B6D-7080-08E3-4927-DACA7923240F}"/>
              </a:ext>
            </a:extLst>
          </p:cNvPr>
          <p:cNvSpPr>
            <a:spLocks noGrp="1"/>
          </p:cNvSpPr>
          <p:nvPr>
            <p:ph idx="4294967295"/>
          </p:nvPr>
        </p:nvSpPr>
        <p:spPr>
          <a:xfrm>
            <a:off x="838200" y="1665288"/>
            <a:ext cx="3587750" cy="4160837"/>
          </a:xfrm>
        </p:spPr>
        <p:txBody>
          <a:bodyPr>
            <a:noAutofit/>
          </a:bodyPr>
          <a:lstStyle/>
          <a:p>
            <a:pPr marL="720000" indent="-720000" algn="l">
              <a:lnSpc>
                <a:spcPts val="4500"/>
              </a:lnSpc>
              <a:buClr>
                <a:schemeClr val="accent3"/>
              </a:buClr>
              <a:buFont typeface="Wingdings" panose="05000000000000000000" pitchFamily="2" charset="2"/>
              <a:buChar char="q"/>
            </a:pPr>
            <a:r>
              <a:rPr lang="en-US" sz="3600" dirty="0">
                <a:latin typeface="+mn-lt"/>
              </a:rPr>
              <a:t>Physical	</a:t>
            </a:r>
          </a:p>
          <a:p>
            <a:pPr marL="720000" indent="-720000" algn="l">
              <a:lnSpc>
                <a:spcPts val="4500"/>
              </a:lnSpc>
              <a:buClr>
                <a:schemeClr val="accent3"/>
              </a:buClr>
              <a:buFont typeface="Wingdings" panose="05000000000000000000" pitchFamily="2" charset="2"/>
              <a:buChar char="q"/>
            </a:pPr>
            <a:r>
              <a:rPr lang="en-US" sz="3600" dirty="0">
                <a:latin typeface="+mn-lt"/>
              </a:rPr>
              <a:t>Psychological</a:t>
            </a:r>
          </a:p>
          <a:p>
            <a:pPr marL="720000" indent="-720000" algn="l">
              <a:lnSpc>
                <a:spcPts val="4500"/>
              </a:lnSpc>
              <a:buClr>
                <a:schemeClr val="accent3"/>
              </a:buClr>
              <a:buFont typeface="Wingdings" panose="05000000000000000000" pitchFamily="2" charset="2"/>
              <a:buChar char="q"/>
            </a:pPr>
            <a:r>
              <a:rPr lang="en-US" sz="3600" dirty="0">
                <a:latin typeface="+mn-lt"/>
              </a:rPr>
              <a:t>Cognitive</a:t>
            </a:r>
          </a:p>
          <a:p>
            <a:pPr marL="720000" indent="-720000" algn="l">
              <a:lnSpc>
                <a:spcPts val="4500"/>
              </a:lnSpc>
              <a:buClr>
                <a:schemeClr val="accent3"/>
              </a:buClr>
              <a:buFont typeface="Wingdings" panose="05000000000000000000" pitchFamily="2" charset="2"/>
              <a:buChar char="q"/>
            </a:pPr>
            <a:r>
              <a:rPr lang="en-US" sz="3600" dirty="0">
                <a:latin typeface="+mn-lt"/>
              </a:rPr>
              <a:t>Social</a:t>
            </a:r>
          </a:p>
          <a:p>
            <a:pPr marL="720000" indent="-720000" algn="l">
              <a:lnSpc>
                <a:spcPts val="4500"/>
              </a:lnSpc>
              <a:buClr>
                <a:schemeClr val="accent3"/>
              </a:buClr>
              <a:buFont typeface="Wingdings" panose="05000000000000000000" pitchFamily="2" charset="2"/>
              <a:buChar char="q"/>
            </a:pPr>
            <a:r>
              <a:rPr lang="en-US" sz="3600" dirty="0">
                <a:latin typeface="+mn-lt"/>
              </a:rPr>
              <a:t>Emotional</a:t>
            </a:r>
          </a:p>
          <a:p>
            <a:pPr marL="720000" indent="-720000" algn="l">
              <a:lnSpc>
                <a:spcPts val="4500"/>
              </a:lnSpc>
              <a:buClr>
                <a:schemeClr val="accent3"/>
              </a:buClr>
              <a:buFont typeface="Wingdings" panose="05000000000000000000" pitchFamily="2" charset="2"/>
              <a:buChar char="q"/>
            </a:pPr>
            <a:r>
              <a:rPr lang="en-US" sz="3600" dirty="0">
                <a:latin typeface="+mn-lt"/>
              </a:rPr>
              <a:t>Other?</a:t>
            </a:r>
          </a:p>
        </p:txBody>
      </p:sp>
      <p:pic>
        <p:nvPicPr>
          <p:cNvPr id="36" name="Picture 35" descr="The word 'evidence' sits on a cloud background surrounded by seven question marks">
            <a:extLst>
              <a:ext uri="{FF2B5EF4-FFF2-40B4-BE49-F238E27FC236}">
                <a16:creationId xmlns:a16="http://schemas.microsoft.com/office/drawing/2014/main" id="{BD560A9A-3813-A7FE-1219-A972B7FE34CA}"/>
              </a:ext>
            </a:extLst>
          </p:cNvPr>
          <p:cNvPicPr>
            <a:picLocks noChangeAspect="1"/>
          </p:cNvPicPr>
          <p:nvPr/>
        </p:nvPicPr>
        <p:blipFill>
          <a:blip r:embed="rId3"/>
          <a:stretch>
            <a:fillRect/>
          </a:stretch>
        </p:blipFill>
        <p:spPr>
          <a:xfrm>
            <a:off x="5608703" y="1974191"/>
            <a:ext cx="5706835" cy="2884433"/>
          </a:xfrm>
          <a:prstGeom prst="rect">
            <a:avLst/>
          </a:prstGeom>
        </p:spPr>
      </p:pic>
      <p:sp>
        <p:nvSpPr>
          <p:cNvPr id="14" name="TextBox 13">
            <a:extLst>
              <a:ext uri="{FF2B5EF4-FFF2-40B4-BE49-F238E27FC236}">
                <a16:creationId xmlns:a16="http://schemas.microsoft.com/office/drawing/2014/main" id="{6A5484CF-158D-7DD5-5046-A1D0447C649A}"/>
              </a:ext>
              <a:ext uri="{C183D7F6-B498-43B3-948B-1728B52AA6E4}">
                <adec:decorative xmlns:adec="http://schemas.microsoft.com/office/drawing/2017/decorative" val="1"/>
              </a:ext>
            </a:extLst>
          </p:cNvPr>
          <p:cNvSpPr txBox="1"/>
          <p:nvPr/>
        </p:nvSpPr>
        <p:spPr>
          <a:xfrm>
            <a:off x="6962961" y="1291387"/>
            <a:ext cx="1215853" cy="2231380"/>
          </a:xfrm>
          <a:prstGeom prst="rect">
            <a:avLst/>
          </a:prstGeom>
          <a:noFill/>
        </p:spPr>
        <p:txBody>
          <a:bodyPr wrap="square" lIns="0" tIns="0" rIns="0" bIns="0" anchor="ctr" anchorCtr="0">
            <a:spAutoFit/>
          </a:bodyPr>
          <a:lstStyle/>
          <a:p>
            <a:pPr algn="ctr"/>
            <a:r>
              <a:rPr lang="en-US" sz="14500" b="1">
                <a:solidFill>
                  <a:schemeClr val="bg2"/>
                </a:solidFill>
              </a:rPr>
              <a:t>?</a:t>
            </a:r>
          </a:p>
        </p:txBody>
      </p:sp>
      <p:sp>
        <p:nvSpPr>
          <p:cNvPr id="19" name="TextBox 18">
            <a:extLst>
              <a:ext uri="{FF2B5EF4-FFF2-40B4-BE49-F238E27FC236}">
                <a16:creationId xmlns:a16="http://schemas.microsoft.com/office/drawing/2014/main" id="{5A9E9DFA-3D99-0EDB-4CD8-5EF6EB708B3A}"/>
              </a:ext>
              <a:ext uri="{C183D7F6-B498-43B3-948B-1728B52AA6E4}">
                <adec:decorative xmlns:adec="http://schemas.microsoft.com/office/drawing/2017/decorative" val="1"/>
              </a:ext>
            </a:extLst>
          </p:cNvPr>
          <p:cNvSpPr txBox="1"/>
          <p:nvPr/>
        </p:nvSpPr>
        <p:spPr>
          <a:xfrm>
            <a:off x="8020015" y="4761039"/>
            <a:ext cx="884212" cy="1477328"/>
          </a:xfrm>
          <a:prstGeom prst="rect">
            <a:avLst/>
          </a:prstGeom>
          <a:noFill/>
        </p:spPr>
        <p:txBody>
          <a:bodyPr wrap="square" lIns="0" tIns="0" rIns="0" bIns="0" anchor="ctr" anchorCtr="0">
            <a:spAutoFit/>
          </a:bodyPr>
          <a:lstStyle/>
          <a:p>
            <a:pPr algn="ctr"/>
            <a:r>
              <a:rPr lang="en-US" sz="9600" b="1">
                <a:solidFill>
                  <a:schemeClr val="bg2"/>
                </a:solidFill>
              </a:rPr>
              <a:t>?</a:t>
            </a:r>
          </a:p>
        </p:txBody>
      </p:sp>
      <p:sp>
        <p:nvSpPr>
          <p:cNvPr id="20" name="TextBox 19">
            <a:extLst>
              <a:ext uri="{FF2B5EF4-FFF2-40B4-BE49-F238E27FC236}">
                <a16:creationId xmlns:a16="http://schemas.microsoft.com/office/drawing/2014/main" id="{02D57193-D156-7499-161A-C2F58B6F084D}"/>
              </a:ext>
              <a:ext uri="{C183D7F6-B498-43B3-948B-1728B52AA6E4}">
                <adec:decorative xmlns:adec="http://schemas.microsoft.com/office/drawing/2017/decorative" val="1"/>
              </a:ext>
            </a:extLst>
          </p:cNvPr>
          <p:cNvSpPr txBox="1"/>
          <p:nvPr/>
        </p:nvSpPr>
        <p:spPr>
          <a:xfrm>
            <a:off x="6640773" y="3950502"/>
            <a:ext cx="1455174" cy="2231380"/>
          </a:xfrm>
          <a:prstGeom prst="rect">
            <a:avLst/>
          </a:prstGeom>
          <a:noFill/>
        </p:spPr>
        <p:txBody>
          <a:bodyPr wrap="square" lIns="0" tIns="0" rIns="0" bIns="0" anchor="ctr" anchorCtr="0">
            <a:spAutoFit/>
          </a:bodyPr>
          <a:lstStyle/>
          <a:p>
            <a:pPr algn="ctr"/>
            <a:r>
              <a:rPr lang="en-US" sz="14500" b="1">
                <a:solidFill>
                  <a:schemeClr val="bg2"/>
                </a:solidFill>
              </a:rPr>
              <a:t>?</a:t>
            </a:r>
          </a:p>
        </p:txBody>
      </p:sp>
      <p:sp>
        <p:nvSpPr>
          <p:cNvPr id="31" name="TextBox 30">
            <a:extLst>
              <a:ext uri="{FF2B5EF4-FFF2-40B4-BE49-F238E27FC236}">
                <a16:creationId xmlns:a16="http://schemas.microsoft.com/office/drawing/2014/main" id="{DE8667D1-D5A8-0627-63C9-44A77282E3CD}"/>
              </a:ext>
              <a:ext uri="{C183D7F6-B498-43B3-948B-1728B52AA6E4}">
                <adec:decorative xmlns:adec="http://schemas.microsoft.com/office/drawing/2017/decorative" val="1"/>
              </a:ext>
            </a:extLst>
          </p:cNvPr>
          <p:cNvSpPr txBox="1"/>
          <p:nvPr/>
        </p:nvSpPr>
        <p:spPr>
          <a:xfrm>
            <a:off x="10137948" y="1821773"/>
            <a:ext cx="1215852" cy="2231380"/>
          </a:xfrm>
          <a:prstGeom prst="rect">
            <a:avLst/>
          </a:prstGeom>
          <a:noFill/>
        </p:spPr>
        <p:txBody>
          <a:bodyPr wrap="square" lIns="0" tIns="0" rIns="0" bIns="0" anchor="ctr" anchorCtr="0">
            <a:spAutoFit/>
          </a:bodyPr>
          <a:lstStyle/>
          <a:p>
            <a:pPr algn="ctr"/>
            <a:r>
              <a:rPr lang="en-US" sz="14500" b="1">
                <a:solidFill>
                  <a:schemeClr val="bg2"/>
                </a:solidFill>
              </a:rPr>
              <a:t>?</a:t>
            </a:r>
          </a:p>
        </p:txBody>
      </p:sp>
      <p:sp>
        <p:nvSpPr>
          <p:cNvPr id="9" name="TextBox 8">
            <a:extLst>
              <a:ext uri="{FF2B5EF4-FFF2-40B4-BE49-F238E27FC236}">
                <a16:creationId xmlns:a16="http://schemas.microsoft.com/office/drawing/2014/main" id="{D9829F9B-3134-1281-788C-1BEDD2689E24}"/>
              </a:ext>
              <a:ext uri="{C183D7F6-B498-43B3-948B-1728B52AA6E4}">
                <adec:decorative xmlns:adec="http://schemas.microsoft.com/office/drawing/2017/decorative" val="1"/>
              </a:ext>
            </a:extLst>
          </p:cNvPr>
          <p:cNvSpPr txBox="1"/>
          <p:nvPr/>
        </p:nvSpPr>
        <p:spPr>
          <a:xfrm>
            <a:off x="7007076" y="3268323"/>
            <a:ext cx="3361900" cy="707886"/>
          </a:xfrm>
          <a:prstGeom prst="rect">
            <a:avLst/>
          </a:prstGeom>
          <a:noFill/>
        </p:spPr>
        <p:txBody>
          <a:bodyPr wrap="square">
            <a:spAutoFit/>
          </a:bodyPr>
          <a:lstStyle/>
          <a:p>
            <a:pPr algn="ctr"/>
            <a:r>
              <a:rPr lang="en-US" sz="4000" b="1" dirty="0"/>
              <a:t>Evidence</a:t>
            </a:r>
            <a:endParaRPr lang="en-AU" sz="4000" dirty="0"/>
          </a:p>
        </p:txBody>
      </p:sp>
      <p:sp>
        <p:nvSpPr>
          <p:cNvPr id="32" name="TextBox 31">
            <a:extLst>
              <a:ext uri="{FF2B5EF4-FFF2-40B4-BE49-F238E27FC236}">
                <a16:creationId xmlns:a16="http://schemas.microsoft.com/office/drawing/2014/main" id="{9C4F9BAD-F95C-1A05-CF19-26A721078C77}"/>
              </a:ext>
              <a:ext uri="{C183D7F6-B498-43B3-948B-1728B52AA6E4}">
                <adec:decorative xmlns:adec="http://schemas.microsoft.com/office/drawing/2017/decorative" val="1"/>
              </a:ext>
            </a:extLst>
          </p:cNvPr>
          <p:cNvSpPr txBox="1"/>
          <p:nvPr/>
        </p:nvSpPr>
        <p:spPr>
          <a:xfrm>
            <a:off x="9153124" y="1247704"/>
            <a:ext cx="1215852" cy="1846659"/>
          </a:xfrm>
          <a:prstGeom prst="rect">
            <a:avLst/>
          </a:prstGeom>
          <a:noFill/>
        </p:spPr>
        <p:txBody>
          <a:bodyPr wrap="square" lIns="0" tIns="0" rIns="0" bIns="0" anchor="ctr" anchorCtr="0">
            <a:spAutoFit/>
          </a:bodyPr>
          <a:lstStyle/>
          <a:p>
            <a:pPr algn="ctr"/>
            <a:r>
              <a:rPr lang="en-US" sz="12000" b="1">
                <a:solidFill>
                  <a:schemeClr val="bg2"/>
                </a:solidFill>
              </a:rPr>
              <a:t>?</a:t>
            </a:r>
          </a:p>
        </p:txBody>
      </p:sp>
      <p:sp>
        <p:nvSpPr>
          <p:cNvPr id="35" name="TextBox 34">
            <a:extLst>
              <a:ext uri="{FF2B5EF4-FFF2-40B4-BE49-F238E27FC236}">
                <a16:creationId xmlns:a16="http://schemas.microsoft.com/office/drawing/2014/main" id="{C9B2E497-8B18-A60E-94A4-B810BC798887}"/>
              </a:ext>
              <a:ext uri="{C183D7F6-B498-43B3-948B-1728B52AA6E4}">
                <adec:decorative xmlns:adec="http://schemas.microsoft.com/office/drawing/2017/decorative" val="1"/>
              </a:ext>
            </a:extLst>
          </p:cNvPr>
          <p:cNvSpPr txBox="1"/>
          <p:nvPr/>
        </p:nvSpPr>
        <p:spPr>
          <a:xfrm>
            <a:off x="6169431" y="2483493"/>
            <a:ext cx="793530" cy="1569660"/>
          </a:xfrm>
          <a:prstGeom prst="rect">
            <a:avLst/>
          </a:prstGeom>
          <a:noFill/>
        </p:spPr>
        <p:txBody>
          <a:bodyPr wrap="square">
            <a:spAutoFit/>
          </a:bodyPr>
          <a:lstStyle/>
          <a:p>
            <a:pPr algn="ctr"/>
            <a:r>
              <a:rPr lang="en-US" sz="9600" b="1">
                <a:solidFill>
                  <a:schemeClr val="bg2"/>
                </a:solidFill>
              </a:rPr>
              <a:t>?</a:t>
            </a:r>
          </a:p>
        </p:txBody>
      </p:sp>
      <p:sp>
        <p:nvSpPr>
          <p:cNvPr id="37" name="TextBox 36">
            <a:extLst>
              <a:ext uri="{FF2B5EF4-FFF2-40B4-BE49-F238E27FC236}">
                <a16:creationId xmlns:a16="http://schemas.microsoft.com/office/drawing/2014/main" id="{9D489591-2C46-264C-716D-92A4DACA0125}"/>
              </a:ext>
              <a:ext uri="{C183D7F6-B498-43B3-948B-1728B52AA6E4}">
                <adec:decorative xmlns:adec="http://schemas.microsoft.com/office/drawing/2017/decorative" val="1"/>
              </a:ext>
            </a:extLst>
          </p:cNvPr>
          <p:cNvSpPr txBox="1"/>
          <p:nvPr/>
        </p:nvSpPr>
        <p:spPr>
          <a:xfrm>
            <a:off x="9761050" y="3820850"/>
            <a:ext cx="793530" cy="1569660"/>
          </a:xfrm>
          <a:prstGeom prst="rect">
            <a:avLst/>
          </a:prstGeom>
          <a:noFill/>
        </p:spPr>
        <p:txBody>
          <a:bodyPr wrap="square">
            <a:spAutoFit/>
          </a:bodyPr>
          <a:lstStyle/>
          <a:p>
            <a:pPr algn="ctr"/>
            <a:r>
              <a:rPr lang="en-US" sz="9600" b="1">
                <a:solidFill>
                  <a:schemeClr val="bg2"/>
                </a:solidFill>
              </a:rPr>
              <a:t>?</a:t>
            </a:r>
          </a:p>
        </p:txBody>
      </p:sp>
    </p:spTree>
    <p:extLst>
      <p:ext uri="{BB962C8B-B14F-4D97-AF65-F5344CB8AC3E}">
        <p14:creationId xmlns:p14="http://schemas.microsoft.com/office/powerpoint/2010/main" val="22567974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
            <a:extLst>
              <a:ext uri="{FF2B5EF4-FFF2-40B4-BE49-F238E27FC236}">
                <a16:creationId xmlns:a16="http://schemas.microsoft.com/office/drawing/2014/main" id="{216A0B50-6DB4-5EA4-EF29-0452D4917ABA}"/>
              </a:ext>
            </a:extLst>
          </p:cNvPr>
          <p:cNvSpPr>
            <a:spLocks noGrp="1"/>
          </p:cNvSpPr>
          <p:nvPr>
            <p:ph type="title"/>
          </p:nvPr>
        </p:nvSpPr>
        <p:spPr>
          <a:xfrm>
            <a:off x="838200" y="309600"/>
            <a:ext cx="6142703" cy="604217"/>
          </a:xfrm>
        </p:spPr>
        <p:txBody>
          <a:bodyPr>
            <a:normAutofit fontScale="90000"/>
          </a:bodyPr>
          <a:lstStyle/>
          <a:p>
            <a:r>
              <a:rPr lang="en-US"/>
              <a:t>Wellbeing and learning</a:t>
            </a:r>
          </a:p>
        </p:txBody>
      </p:sp>
      <p:sp>
        <p:nvSpPr>
          <p:cNvPr id="21" name="Title 1">
            <a:extLst>
              <a:ext uri="{FF2B5EF4-FFF2-40B4-BE49-F238E27FC236}">
                <a16:creationId xmlns:a16="http://schemas.microsoft.com/office/drawing/2014/main" id="{07956D10-845A-1E74-128A-CED8ABFECC5E}"/>
              </a:ext>
            </a:extLst>
          </p:cNvPr>
          <p:cNvSpPr txBox="1">
            <a:spLocks/>
          </p:cNvSpPr>
          <p:nvPr/>
        </p:nvSpPr>
        <p:spPr>
          <a:xfrm>
            <a:off x="838200" y="1753947"/>
            <a:ext cx="5326626" cy="400050"/>
          </a:xfrm>
          <a:prstGeom prst="rect">
            <a:avLst/>
          </a:prstGeom>
        </p:spPr>
        <p:txBody>
          <a:bodyPr vert="horz" lIns="0" tIns="45720" rIns="91440" bIns="45720" rtlCol="0" anchor="ctr">
            <a:noAutofit/>
          </a:bodyPr>
          <a:lstStyle>
            <a:lvl1pPr algn="l" defTabSz="914400" rtl="0" eaLnBrk="1" latinLnBrk="0" hangingPunct="1">
              <a:lnSpc>
                <a:spcPct val="90000"/>
              </a:lnSpc>
              <a:spcBef>
                <a:spcPct val="0"/>
              </a:spcBef>
              <a:buNone/>
              <a:defRPr sz="5000" b="1" kern="1200">
                <a:solidFill>
                  <a:srgbClr val="1E3263"/>
                </a:solidFill>
                <a:latin typeface="+mj-lt"/>
                <a:ea typeface="+mj-ea"/>
                <a:cs typeface="+mj-cs"/>
              </a:defRPr>
            </a:lvl1pPr>
          </a:lstStyle>
          <a:p>
            <a:r>
              <a:rPr lang="en-US" sz="2800"/>
              <a:t>An interdependent relationship</a:t>
            </a:r>
          </a:p>
        </p:txBody>
      </p:sp>
      <p:sp>
        <p:nvSpPr>
          <p:cNvPr id="22" name="Subtitle 11">
            <a:extLst>
              <a:ext uri="{FF2B5EF4-FFF2-40B4-BE49-F238E27FC236}">
                <a16:creationId xmlns:a16="http://schemas.microsoft.com/office/drawing/2014/main" id="{B3FE2AA7-7531-9A41-19D2-E8C08372A362}"/>
              </a:ext>
            </a:extLst>
          </p:cNvPr>
          <p:cNvSpPr txBox="1">
            <a:spLocks/>
          </p:cNvSpPr>
          <p:nvPr/>
        </p:nvSpPr>
        <p:spPr>
          <a:xfrm>
            <a:off x="838200" y="2357284"/>
            <a:ext cx="10262419" cy="1071716"/>
          </a:xfrm>
          <a:prstGeom prst="rect">
            <a:avLst/>
          </a:prstGeom>
        </p:spPr>
        <p:txBody>
          <a:bodyPr vert="horz" lIns="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8000" indent="-288000">
              <a:lnSpc>
                <a:spcPct val="100000"/>
              </a:lnSpc>
            </a:pPr>
            <a:r>
              <a:rPr lang="en-US" sz="2600">
                <a:latin typeface="+mn-lt"/>
              </a:rPr>
              <a:t>High levels of student wellbeing lead to better learning outcomes</a:t>
            </a:r>
          </a:p>
          <a:p>
            <a:pPr marL="288000" indent="-288000">
              <a:lnSpc>
                <a:spcPct val="100000"/>
              </a:lnSpc>
            </a:pPr>
            <a:r>
              <a:rPr lang="en-US" sz="2600">
                <a:latin typeface="+mn-lt"/>
              </a:rPr>
              <a:t>Successful learning outcomes increase students’ levels of wellbeing</a:t>
            </a:r>
          </a:p>
        </p:txBody>
      </p:sp>
      <p:sp>
        <p:nvSpPr>
          <p:cNvPr id="19" name="Rounded Rectangle 18">
            <a:extLst>
              <a:ext uri="{FF2B5EF4-FFF2-40B4-BE49-F238E27FC236}">
                <a16:creationId xmlns:a16="http://schemas.microsoft.com/office/drawing/2014/main" id="{30F16B9E-6832-F962-662D-647DC27CDD0C}"/>
              </a:ext>
              <a:ext uri="{C183D7F6-B498-43B3-948B-1728B52AA6E4}">
                <adec:decorative xmlns:adec="http://schemas.microsoft.com/office/drawing/2017/decorative" val="1"/>
              </a:ext>
            </a:extLst>
          </p:cNvPr>
          <p:cNvSpPr/>
          <p:nvPr/>
        </p:nvSpPr>
        <p:spPr>
          <a:xfrm>
            <a:off x="838200" y="4054833"/>
            <a:ext cx="6604819" cy="1480727"/>
          </a:xfrm>
          <a:prstGeom prst="roundRect">
            <a:avLst/>
          </a:prstGeom>
          <a:solidFill>
            <a:srgbClr val="FFFFFF"/>
          </a:solid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A8AE2105-0F98-4DC3-1C13-D83E23129716}"/>
              </a:ext>
            </a:extLst>
          </p:cNvPr>
          <p:cNvSpPr txBox="1"/>
          <p:nvPr/>
        </p:nvSpPr>
        <p:spPr>
          <a:xfrm>
            <a:off x="838201" y="4245886"/>
            <a:ext cx="6486831" cy="1097736"/>
          </a:xfrm>
          <a:prstGeom prst="rect">
            <a:avLst/>
          </a:prstGeom>
          <a:noFill/>
        </p:spPr>
        <p:txBody>
          <a:bodyPr wrap="square" lIns="288000" tIns="45720" rIns="288000" bIns="45720" anchor="t">
            <a:spAutoFit/>
          </a:bodyPr>
          <a:lstStyle/>
          <a:p>
            <a:r>
              <a:rPr lang="en-US" sz="1900" dirty="0"/>
              <a:t>‘There are strong and consistent correlations between </a:t>
            </a:r>
            <a:br>
              <a:rPr lang="en-US" sz="1900" dirty="0"/>
            </a:br>
            <a:r>
              <a:rPr lang="en-US" sz="1900" dirty="0"/>
              <a:t>wellbeing and academic achievement …’ </a:t>
            </a:r>
          </a:p>
          <a:p>
            <a:pPr algn="r">
              <a:spcBef>
                <a:spcPts val="1600"/>
              </a:spcBef>
            </a:pPr>
            <a:r>
              <a:rPr lang="en-US" sz="1400" dirty="0"/>
              <a:t>The Mitchell Institute (2016) </a:t>
            </a:r>
            <a:endParaRPr lang="en-GB" sz="1400" dirty="0"/>
          </a:p>
        </p:txBody>
      </p:sp>
      <p:pic>
        <p:nvPicPr>
          <p:cNvPr id="25" name="Picture 24">
            <a:extLst>
              <a:ext uri="{FF2B5EF4-FFF2-40B4-BE49-F238E27FC236}">
                <a16:creationId xmlns:a16="http://schemas.microsoft.com/office/drawing/2014/main" id="{E366F717-EE87-DD7F-2115-A624C30268EC}"/>
              </a:ext>
              <a:ext uri="{C183D7F6-B498-43B3-948B-1728B52AA6E4}">
                <adec:decorative xmlns:adec="http://schemas.microsoft.com/office/drawing/2017/decorative" val="1"/>
              </a:ext>
            </a:extLst>
          </p:cNvPr>
          <p:cNvPicPr>
            <a:picLocks noChangeAspect="1"/>
          </p:cNvPicPr>
          <p:nvPr/>
        </p:nvPicPr>
        <p:blipFill>
          <a:blip r:embed="rId3"/>
          <a:srcRect r="25037"/>
          <a:stretch>
            <a:fillRect/>
          </a:stretch>
        </p:blipFill>
        <p:spPr>
          <a:xfrm>
            <a:off x="9916288" y="4245886"/>
            <a:ext cx="2275712" cy="1534391"/>
          </a:xfrm>
          <a:prstGeom prst="rect">
            <a:avLst/>
          </a:prstGeom>
        </p:spPr>
      </p:pic>
      <p:pic>
        <p:nvPicPr>
          <p:cNvPr id="26" name="Picture 25">
            <a:extLst>
              <a:ext uri="{FF2B5EF4-FFF2-40B4-BE49-F238E27FC236}">
                <a16:creationId xmlns:a16="http://schemas.microsoft.com/office/drawing/2014/main" id="{DD1A98DC-3B08-4331-FB77-7E6B3F0DA48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670725" y="3935986"/>
            <a:ext cx="1245564" cy="629551"/>
          </a:xfrm>
          <a:prstGeom prst="rect">
            <a:avLst/>
          </a:prstGeom>
        </p:spPr>
      </p:pic>
    </p:spTree>
    <p:extLst>
      <p:ext uri="{BB962C8B-B14F-4D97-AF65-F5344CB8AC3E}">
        <p14:creationId xmlns:p14="http://schemas.microsoft.com/office/powerpoint/2010/main" val="10749830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09600"/>
            <a:ext cx="7529052" cy="604217"/>
          </a:xfrm>
        </p:spPr>
        <p:txBody>
          <a:bodyPr>
            <a:normAutofit fontScale="90000"/>
          </a:bodyPr>
          <a:lstStyle/>
          <a:p>
            <a:r>
              <a:rPr lang="en-US"/>
              <a:t>Can wellbeing be measured?</a:t>
            </a:r>
          </a:p>
        </p:txBody>
      </p:sp>
      <p:sp>
        <p:nvSpPr>
          <p:cNvPr id="15" name="Subtitle 14">
            <a:extLst>
              <a:ext uri="{FF2B5EF4-FFF2-40B4-BE49-F238E27FC236}">
                <a16:creationId xmlns:a16="http://schemas.microsoft.com/office/drawing/2014/main" id="{3E936C44-EC63-1780-A049-99CF0535AA24}"/>
              </a:ext>
            </a:extLst>
          </p:cNvPr>
          <p:cNvSpPr txBox="1">
            <a:spLocks/>
          </p:cNvSpPr>
          <p:nvPr/>
        </p:nvSpPr>
        <p:spPr>
          <a:xfrm>
            <a:off x="837431" y="1727989"/>
            <a:ext cx="10471700" cy="604217"/>
          </a:xfrm>
          <a:prstGeom prst="rect">
            <a:avLst/>
          </a:prstGeom>
        </p:spPr>
        <p:txBody>
          <a:bodyPr vert="horz" lIns="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AU" sz="2600" b="1" dirty="0">
                <a:latin typeface="+mn-lt"/>
              </a:rPr>
              <a:t>How could we measure these wellbeing dimensions in our students?</a:t>
            </a:r>
            <a:endParaRPr lang="en-GB" sz="2600" b="1" dirty="0">
              <a:latin typeface="+mn-lt"/>
            </a:endParaRPr>
          </a:p>
        </p:txBody>
      </p:sp>
      <p:sp>
        <p:nvSpPr>
          <p:cNvPr id="14" name="Content Placeholder 2">
            <a:extLst>
              <a:ext uri="{FF2B5EF4-FFF2-40B4-BE49-F238E27FC236}">
                <a16:creationId xmlns:a16="http://schemas.microsoft.com/office/drawing/2014/main" id="{3B8474FC-4DE8-D751-7710-27B5C09CFFA8}"/>
              </a:ext>
            </a:extLst>
          </p:cNvPr>
          <p:cNvSpPr>
            <a:spLocks noGrp="1"/>
          </p:cNvSpPr>
          <p:nvPr>
            <p:ph idx="4294967295"/>
          </p:nvPr>
        </p:nvSpPr>
        <p:spPr>
          <a:xfrm>
            <a:off x="1585913" y="2382838"/>
            <a:ext cx="7056437" cy="3448050"/>
          </a:xfrm>
        </p:spPr>
        <p:txBody>
          <a:bodyPr>
            <a:noAutofit/>
          </a:bodyPr>
          <a:lstStyle/>
          <a:p>
            <a:pPr marL="0" indent="0">
              <a:lnSpc>
                <a:spcPct val="110000"/>
              </a:lnSpc>
              <a:spcBef>
                <a:spcPts val="1180"/>
              </a:spcBef>
              <a:buNone/>
            </a:pPr>
            <a:r>
              <a:rPr lang="en-US" sz="2600" dirty="0"/>
              <a:t>social and emotional skills</a:t>
            </a:r>
          </a:p>
          <a:p>
            <a:pPr marL="0" indent="0">
              <a:lnSpc>
                <a:spcPct val="110000"/>
              </a:lnSpc>
              <a:spcBef>
                <a:spcPts val="1180"/>
              </a:spcBef>
              <a:buNone/>
            </a:pPr>
            <a:r>
              <a:rPr lang="en-US" sz="2600" dirty="0"/>
              <a:t>resilience and coping skills</a:t>
            </a:r>
          </a:p>
          <a:p>
            <a:pPr marL="0" indent="0">
              <a:lnSpc>
                <a:spcPct val="110000"/>
              </a:lnSpc>
              <a:spcBef>
                <a:spcPts val="1180"/>
              </a:spcBef>
              <a:buNone/>
            </a:pPr>
            <a:r>
              <a:rPr lang="en-US" sz="2600" dirty="0"/>
              <a:t>purpose and meaningfulness in life</a:t>
            </a:r>
          </a:p>
          <a:p>
            <a:pPr marL="0" indent="0">
              <a:lnSpc>
                <a:spcPct val="110000"/>
              </a:lnSpc>
              <a:spcBef>
                <a:spcPts val="1180"/>
              </a:spcBef>
              <a:buNone/>
            </a:pPr>
            <a:r>
              <a:rPr lang="en-US" sz="2600" dirty="0"/>
              <a:t>self-direction and engagement</a:t>
            </a:r>
          </a:p>
          <a:p>
            <a:pPr marL="0" indent="0">
              <a:lnSpc>
                <a:spcPct val="110000"/>
              </a:lnSpc>
              <a:spcBef>
                <a:spcPts val="1180"/>
              </a:spcBef>
              <a:buNone/>
            </a:pPr>
            <a:r>
              <a:rPr lang="en-US" sz="2600" dirty="0"/>
              <a:t>relationships, connection, sense of belonging </a:t>
            </a:r>
          </a:p>
          <a:p>
            <a:pPr marL="0" indent="0">
              <a:lnSpc>
                <a:spcPct val="110000"/>
              </a:lnSpc>
              <a:spcBef>
                <a:spcPts val="1180"/>
              </a:spcBef>
              <a:buNone/>
            </a:pPr>
            <a:r>
              <a:rPr lang="en-US" sz="2600" dirty="0"/>
              <a:t>confidence</a:t>
            </a:r>
          </a:p>
        </p:txBody>
      </p:sp>
      <p:sp>
        <p:nvSpPr>
          <p:cNvPr id="16" name="Content Placeholder 3">
            <a:extLst>
              <a:ext uri="{FF2B5EF4-FFF2-40B4-BE49-F238E27FC236}">
                <a16:creationId xmlns:a16="http://schemas.microsoft.com/office/drawing/2014/main" id="{BBB003F5-E729-E61B-08F2-6BDBE22B8208}"/>
              </a:ext>
              <a:ext uri="{C183D7F6-B498-43B3-948B-1728B52AA6E4}">
                <adec:decorative xmlns:adec="http://schemas.microsoft.com/office/drawing/2017/decorative" val="1"/>
              </a:ext>
            </a:extLst>
          </p:cNvPr>
          <p:cNvSpPr txBox="1">
            <a:spLocks/>
          </p:cNvSpPr>
          <p:nvPr/>
        </p:nvSpPr>
        <p:spPr>
          <a:xfrm>
            <a:off x="837431" y="2332207"/>
            <a:ext cx="460427" cy="3685136"/>
          </a:xfrm>
          <a:prstGeom prst="rect">
            <a:avLst/>
          </a:prstGeom>
        </p:spPr>
        <p:txBody>
          <a:bodyPr vert="horz" lIns="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20000" indent="-720000">
              <a:lnSpc>
                <a:spcPct val="100000"/>
              </a:lnSpc>
              <a:spcBef>
                <a:spcPts val="0"/>
              </a:spcBef>
              <a:spcAft>
                <a:spcPts val="250"/>
              </a:spcAft>
              <a:buClr>
                <a:schemeClr val="accent3"/>
              </a:buClr>
              <a:buFont typeface="Wingdings" panose="05000000000000000000" pitchFamily="2" charset="2"/>
              <a:buChar char="q"/>
            </a:pPr>
            <a:r>
              <a:rPr lang="en-US" sz="3600">
                <a:latin typeface="+mn-lt"/>
              </a:rPr>
              <a:t> </a:t>
            </a:r>
          </a:p>
          <a:p>
            <a:pPr marL="720000" indent="-720000">
              <a:lnSpc>
                <a:spcPct val="100000"/>
              </a:lnSpc>
              <a:spcBef>
                <a:spcPts val="0"/>
              </a:spcBef>
              <a:spcAft>
                <a:spcPts val="250"/>
              </a:spcAft>
              <a:buClr>
                <a:schemeClr val="accent3"/>
              </a:buClr>
              <a:buFont typeface="Wingdings" panose="05000000000000000000" pitchFamily="2" charset="2"/>
              <a:buChar char="q"/>
            </a:pPr>
            <a:r>
              <a:rPr lang="en-US" sz="3600">
                <a:latin typeface="+mn-lt"/>
              </a:rPr>
              <a:t> </a:t>
            </a:r>
          </a:p>
          <a:p>
            <a:pPr marL="720000" indent="-720000">
              <a:lnSpc>
                <a:spcPct val="100000"/>
              </a:lnSpc>
              <a:spcBef>
                <a:spcPts val="0"/>
              </a:spcBef>
              <a:spcAft>
                <a:spcPts val="250"/>
              </a:spcAft>
              <a:buClr>
                <a:schemeClr val="accent3"/>
              </a:buClr>
              <a:buFont typeface="Wingdings" panose="05000000000000000000" pitchFamily="2" charset="2"/>
              <a:buChar char="q"/>
            </a:pPr>
            <a:r>
              <a:rPr lang="en-US" sz="3600">
                <a:latin typeface="+mn-lt"/>
              </a:rPr>
              <a:t> </a:t>
            </a:r>
          </a:p>
          <a:p>
            <a:pPr marL="720000" indent="-720000">
              <a:lnSpc>
                <a:spcPct val="100000"/>
              </a:lnSpc>
              <a:spcBef>
                <a:spcPts val="0"/>
              </a:spcBef>
              <a:spcAft>
                <a:spcPts val="250"/>
              </a:spcAft>
              <a:buClr>
                <a:schemeClr val="accent3"/>
              </a:buClr>
              <a:buFont typeface="Wingdings" panose="05000000000000000000" pitchFamily="2" charset="2"/>
              <a:buChar char="q"/>
            </a:pPr>
            <a:r>
              <a:rPr lang="en-US" sz="3600">
                <a:latin typeface="+mn-lt"/>
              </a:rPr>
              <a:t> </a:t>
            </a:r>
          </a:p>
          <a:p>
            <a:pPr marL="720000" indent="-720000">
              <a:lnSpc>
                <a:spcPct val="100000"/>
              </a:lnSpc>
              <a:spcBef>
                <a:spcPts val="0"/>
              </a:spcBef>
              <a:spcAft>
                <a:spcPts val="250"/>
              </a:spcAft>
              <a:buClr>
                <a:schemeClr val="accent3"/>
              </a:buClr>
              <a:buFont typeface="Wingdings" panose="05000000000000000000" pitchFamily="2" charset="2"/>
              <a:buChar char="q"/>
            </a:pPr>
            <a:r>
              <a:rPr lang="en-US" sz="3600">
                <a:latin typeface="+mn-lt"/>
              </a:rPr>
              <a:t>  </a:t>
            </a:r>
          </a:p>
          <a:p>
            <a:pPr marL="720000" indent="-720000">
              <a:lnSpc>
                <a:spcPct val="100000"/>
              </a:lnSpc>
              <a:spcBef>
                <a:spcPts val="0"/>
              </a:spcBef>
              <a:spcAft>
                <a:spcPts val="250"/>
              </a:spcAft>
              <a:buClr>
                <a:schemeClr val="accent3"/>
              </a:buClr>
              <a:buFont typeface="Wingdings" panose="05000000000000000000" pitchFamily="2" charset="2"/>
              <a:buChar char="q"/>
            </a:pPr>
            <a:r>
              <a:rPr lang="en-US" sz="3600">
                <a:latin typeface="+mn-lt"/>
              </a:rPr>
              <a:t> </a:t>
            </a:r>
          </a:p>
        </p:txBody>
      </p:sp>
    </p:spTree>
    <p:extLst>
      <p:ext uri="{BB962C8B-B14F-4D97-AF65-F5344CB8AC3E}">
        <p14:creationId xmlns:p14="http://schemas.microsoft.com/office/powerpoint/2010/main" val="23676145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203497-5FFF-426B-EEEB-6FA77C9EBBC2}"/>
            </a:ext>
          </a:extLst>
        </p:cNvPr>
        <p:cNvGrpSpPr/>
        <p:nvPr/>
      </p:nvGrpSpPr>
      <p:grpSpPr>
        <a:xfrm>
          <a:off x="0" y="0"/>
          <a:ext cx="0" cy="0"/>
          <a:chOff x="0" y="0"/>
          <a:chExt cx="0" cy="0"/>
        </a:xfrm>
      </p:grpSpPr>
      <p:sp>
        <p:nvSpPr>
          <p:cNvPr id="12" name="Title 1">
            <a:extLst>
              <a:ext uri="{FF2B5EF4-FFF2-40B4-BE49-F238E27FC236}">
                <a16:creationId xmlns:a16="http://schemas.microsoft.com/office/drawing/2014/main" id="{0A5571C1-8125-15C7-7097-A1878A283D4C}"/>
              </a:ext>
            </a:extLst>
          </p:cNvPr>
          <p:cNvSpPr>
            <a:spLocks noGrp="1"/>
          </p:cNvSpPr>
          <p:nvPr>
            <p:ph type="title"/>
          </p:nvPr>
        </p:nvSpPr>
        <p:spPr>
          <a:xfrm>
            <a:off x="838200" y="309600"/>
            <a:ext cx="7607710" cy="604217"/>
          </a:xfrm>
        </p:spPr>
        <p:txBody>
          <a:bodyPr>
            <a:normAutofit fontScale="90000"/>
          </a:bodyPr>
          <a:lstStyle/>
          <a:p>
            <a:r>
              <a:rPr lang="en-US"/>
              <a:t>Wellbeing surveys and reports</a:t>
            </a:r>
          </a:p>
        </p:txBody>
      </p:sp>
      <p:sp>
        <p:nvSpPr>
          <p:cNvPr id="13" name="Title 1">
            <a:extLst>
              <a:ext uri="{FF2B5EF4-FFF2-40B4-BE49-F238E27FC236}">
                <a16:creationId xmlns:a16="http://schemas.microsoft.com/office/drawing/2014/main" id="{F2CE9FAC-426B-B5A7-BF58-8F737161585F}"/>
              </a:ext>
            </a:extLst>
          </p:cNvPr>
          <p:cNvSpPr txBox="1">
            <a:spLocks/>
          </p:cNvSpPr>
          <p:nvPr/>
        </p:nvSpPr>
        <p:spPr>
          <a:xfrm>
            <a:off x="838200" y="1753946"/>
            <a:ext cx="9564329" cy="763111"/>
          </a:xfrm>
          <a:prstGeom prst="rect">
            <a:avLst/>
          </a:prstGeom>
        </p:spPr>
        <p:txBody>
          <a:bodyPr vert="horz" lIns="0" tIns="45720" rIns="91440" bIns="45720" rtlCol="0" anchor="ctr">
            <a:noAutofit/>
          </a:bodyPr>
          <a:lstStyle>
            <a:lvl1pPr algn="l" defTabSz="914400" rtl="0" eaLnBrk="1" latinLnBrk="0" hangingPunct="1">
              <a:lnSpc>
                <a:spcPct val="90000"/>
              </a:lnSpc>
              <a:spcBef>
                <a:spcPct val="0"/>
              </a:spcBef>
              <a:buNone/>
              <a:defRPr sz="5000" b="1" kern="1200">
                <a:solidFill>
                  <a:srgbClr val="1E3263"/>
                </a:solidFill>
                <a:latin typeface="+mj-lt"/>
                <a:ea typeface="+mj-ea"/>
                <a:cs typeface="+mj-cs"/>
              </a:defRPr>
            </a:lvl1pPr>
          </a:lstStyle>
          <a:p>
            <a:r>
              <a:rPr lang="en-US" sz="2400" dirty="0"/>
              <a:t>The Student Wellbeing Hub provides a range of evidence and insights about the wellbeing of school-aged young people</a:t>
            </a:r>
          </a:p>
        </p:txBody>
      </p:sp>
      <p:sp>
        <p:nvSpPr>
          <p:cNvPr id="15" name="Subtitle 11">
            <a:extLst>
              <a:ext uri="{FF2B5EF4-FFF2-40B4-BE49-F238E27FC236}">
                <a16:creationId xmlns:a16="http://schemas.microsoft.com/office/drawing/2014/main" id="{51ACB174-EAFE-AF37-F3CF-43DF87D088BD}"/>
              </a:ext>
            </a:extLst>
          </p:cNvPr>
          <p:cNvSpPr txBox="1">
            <a:spLocks/>
          </p:cNvSpPr>
          <p:nvPr/>
        </p:nvSpPr>
        <p:spPr>
          <a:xfrm>
            <a:off x="838200" y="2685678"/>
            <a:ext cx="9564329" cy="3282503"/>
          </a:xfrm>
          <a:prstGeom prst="rect">
            <a:avLst/>
          </a:prstGeom>
        </p:spPr>
        <p:txBody>
          <a:bodyPr vert="horz" lIns="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7655" indent="-287655">
              <a:lnSpc>
                <a:spcPct val="100000"/>
              </a:lnSpc>
            </a:pPr>
            <a:r>
              <a:rPr lang="en-US" sz="2200" dirty="0">
                <a:latin typeface="+mn-lt"/>
                <a:cs typeface="Calibri"/>
                <a:hlinkClick r:id="rId3"/>
              </a:rPr>
              <a:t>Australian Children’s Wellbeing Index 2023</a:t>
            </a:r>
            <a:endParaRPr lang="en-US" sz="2200" dirty="0">
              <a:latin typeface="+mn-lt"/>
              <a:cs typeface="Calibri"/>
            </a:endParaRPr>
          </a:p>
          <a:p>
            <a:pPr marL="287655" indent="-287655">
              <a:lnSpc>
                <a:spcPct val="100000"/>
              </a:lnSpc>
            </a:pPr>
            <a:r>
              <a:rPr lang="en-US" sz="2200" dirty="0">
                <a:latin typeface="+mn-lt"/>
                <a:hlinkClick r:id="rId4"/>
              </a:rPr>
              <a:t>Australian Principal Occupational Health, Safety, and Wellbeing Survey 2024</a:t>
            </a:r>
            <a:endParaRPr lang="en-US" sz="2200" dirty="0">
              <a:latin typeface="+mn-lt"/>
            </a:endParaRPr>
          </a:p>
          <a:p>
            <a:pPr marL="287655" indent="-287655">
              <a:lnSpc>
                <a:spcPct val="100000"/>
              </a:lnSpc>
            </a:pPr>
            <a:r>
              <a:rPr lang="en-US" sz="2200" dirty="0">
                <a:latin typeface="+mn-lt"/>
                <a:hlinkClick r:id="rId5"/>
              </a:rPr>
              <a:t>Australian Institute of Family Studies longitudinal studies</a:t>
            </a:r>
            <a:endParaRPr lang="en-US" sz="2200" dirty="0">
              <a:latin typeface="+mn-lt"/>
            </a:endParaRPr>
          </a:p>
          <a:p>
            <a:pPr marL="287655" indent="-287655">
              <a:lnSpc>
                <a:spcPct val="100000"/>
              </a:lnSpc>
            </a:pPr>
            <a:r>
              <a:rPr lang="en-US" sz="2200" dirty="0">
                <a:latin typeface="+mn-lt"/>
                <a:hlinkClick r:id="rId6"/>
              </a:rPr>
              <a:t>Australian Institute of Health and Welfare reports</a:t>
            </a:r>
            <a:endParaRPr lang="en-US" sz="2200" dirty="0">
              <a:latin typeface="+mn-lt"/>
            </a:endParaRPr>
          </a:p>
          <a:p>
            <a:pPr marL="287655" indent="-287655">
              <a:lnSpc>
                <a:spcPct val="100000"/>
              </a:lnSpc>
            </a:pPr>
            <a:r>
              <a:rPr lang="en-US" sz="2200" dirty="0">
                <a:latin typeface="+mn-lt"/>
                <a:hlinkClick r:id="rId7"/>
              </a:rPr>
              <a:t>Mission Australia youth surveys</a:t>
            </a:r>
            <a:endParaRPr lang="en-US" sz="2200" dirty="0">
              <a:latin typeface="+mn-lt"/>
            </a:endParaRPr>
          </a:p>
          <a:p>
            <a:pPr marL="287655" indent="-287655">
              <a:lnSpc>
                <a:spcPct val="100000"/>
              </a:lnSpc>
            </a:pPr>
            <a:r>
              <a:rPr lang="en-US" sz="2200" dirty="0">
                <a:latin typeface="+mn-lt"/>
                <a:cs typeface="Calibri"/>
                <a:hlinkClick r:id="rId8"/>
              </a:rPr>
              <a:t>eSafety’s ‘Keeping Kids Safe Online’ survey 2025</a:t>
            </a:r>
            <a:endParaRPr lang="en-US" sz="2200" dirty="0">
              <a:latin typeface="+mn-lt"/>
              <a:cs typeface="Calibri"/>
            </a:endParaRPr>
          </a:p>
          <a:p>
            <a:pPr marL="287655" indent="-287655">
              <a:lnSpc>
                <a:spcPct val="100000"/>
              </a:lnSpc>
            </a:pPr>
            <a:r>
              <a:rPr lang="en-US" sz="2200" dirty="0">
                <a:latin typeface="+mn-lt"/>
                <a:hlinkClick r:id="rId9"/>
              </a:rPr>
              <a:t>The Kids Research Institute Australia ‘Young Minds Matter’ survey</a:t>
            </a:r>
            <a:endParaRPr lang="en-US" sz="2200" dirty="0">
              <a:latin typeface="+mn-lt"/>
            </a:endParaRPr>
          </a:p>
        </p:txBody>
      </p:sp>
      <p:pic>
        <p:nvPicPr>
          <p:cNvPr id="17" name="Picture 16">
            <a:extLst>
              <a:ext uri="{FF2B5EF4-FFF2-40B4-BE49-F238E27FC236}">
                <a16:creationId xmlns:a16="http://schemas.microsoft.com/office/drawing/2014/main" id="{DF596DF9-D6C0-D490-BBA1-A423D9259278}"/>
              </a:ext>
              <a:ext uri="{C183D7F6-B498-43B3-948B-1728B52AA6E4}">
                <adec:decorative xmlns:adec="http://schemas.microsoft.com/office/drawing/2017/decorative" val="1"/>
              </a:ext>
            </a:extLst>
          </p:cNvPr>
          <p:cNvPicPr>
            <a:picLocks noChangeAspect="1"/>
          </p:cNvPicPr>
          <p:nvPr/>
        </p:nvPicPr>
        <p:blipFill>
          <a:blip r:embed="rId10"/>
          <a:srcRect l="13737"/>
          <a:stretch>
            <a:fillRect/>
          </a:stretch>
        </p:blipFill>
        <p:spPr>
          <a:xfrm flipH="1">
            <a:off x="10405600" y="4651821"/>
            <a:ext cx="1786399" cy="1149212"/>
          </a:xfrm>
          <a:prstGeom prst="rect">
            <a:avLst/>
          </a:prstGeom>
        </p:spPr>
      </p:pic>
      <p:pic>
        <p:nvPicPr>
          <p:cNvPr id="22" name="Picture 21">
            <a:extLst>
              <a:ext uri="{FF2B5EF4-FFF2-40B4-BE49-F238E27FC236}">
                <a16:creationId xmlns:a16="http://schemas.microsoft.com/office/drawing/2014/main" id="{069040F8-38D6-02B1-39BD-37B58DCF2209}"/>
              </a:ext>
              <a:ext uri="{C183D7F6-B498-43B3-948B-1728B52AA6E4}">
                <adec:decorative xmlns:adec="http://schemas.microsoft.com/office/drawing/2017/decorative" val="1"/>
              </a:ext>
            </a:extLst>
          </p:cNvPr>
          <p:cNvPicPr>
            <a:picLocks noChangeAspect="1"/>
          </p:cNvPicPr>
          <p:nvPr/>
        </p:nvPicPr>
        <p:blipFill>
          <a:blip r:embed="rId11">
            <a:alphaModFix amt="73000"/>
          </a:blip>
          <a:stretch>
            <a:fillRect/>
          </a:stretch>
        </p:blipFill>
        <p:spPr>
          <a:xfrm>
            <a:off x="9568701" y="4110463"/>
            <a:ext cx="1205815" cy="609461"/>
          </a:xfrm>
          <a:prstGeom prst="rect">
            <a:avLst/>
          </a:prstGeom>
        </p:spPr>
      </p:pic>
    </p:spTree>
    <p:extLst>
      <p:ext uri="{BB962C8B-B14F-4D97-AF65-F5344CB8AC3E}">
        <p14:creationId xmlns:p14="http://schemas.microsoft.com/office/powerpoint/2010/main" val="1250981345"/>
      </p:ext>
    </p:extLst>
  </p:cSld>
  <p:clrMapOvr>
    <a:masterClrMapping/>
  </p:clrMapOvr>
</p:sld>
</file>

<file path=ppt/theme/theme1.xml><?xml version="1.0" encoding="utf-8"?>
<a:theme xmlns:a="http://schemas.openxmlformats.org/drawingml/2006/main" name="Office Theme">
  <a:themeElements>
    <a:clrScheme name="SWH">
      <a:dk1>
        <a:srgbClr val="1E3264"/>
      </a:dk1>
      <a:lt1>
        <a:srgbClr val="F9F1EB"/>
      </a:lt1>
      <a:dk2>
        <a:srgbClr val="0E2841"/>
      </a:dk2>
      <a:lt2>
        <a:srgbClr val="C3F0C8"/>
      </a:lt2>
      <a:accent1>
        <a:srgbClr val="FBE883"/>
      </a:accent1>
      <a:accent2>
        <a:srgbClr val="FFCDD2"/>
      </a:accent2>
      <a:accent3>
        <a:srgbClr val="92C198"/>
      </a:accent3>
      <a:accent4>
        <a:srgbClr val="E7E7E6"/>
      </a:accent4>
      <a:accent5>
        <a:srgbClr val="FBE883"/>
      </a:accent5>
      <a:accent6>
        <a:srgbClr val="FFCDD2"/>
      </a:accent6>
      <a:hlink>
        <a:srgbClr val="1E3264"/>
      </a:hlink>
      <a:folHlink>
        <a:srgbClr val="1E3264"/>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810856600FD2D4391AFDDFCF33A69BD" ma:contentTypeVersion="21" ma:contentTypeDescription="Create a new document." ma:contentTypeScope="" ma:versionID="12f2bafe3baec23858d1c71ef42fe13b">
  <xsd:schema xmlns:xsd="http://www.w3.org/2001/XMLSchema" xmlns:xs="http://www.w3.org/2001/XMLSchema" xmlns:p="http://schemas.microsoft.com/office/2006/metadata/properties" xmlns:ns2="64eff3df-e3d6-48ed-978f-45ff25640900" xmlns:ns3="ff236c08-9611-4854-a4bb-16d44b7327b6" targetNamespace="http://schemas.microsoft.com/office/2006/metadata/properties" ma:root="true" ma:fieldsID="bf238298282d79aa79b3b2f40cde105f" ns2:_="" ns3:_="">
    <xsd:import namespace="64eff3df-e3d6-48ed-978f-45ff25640900"/>
    <xsd:import namespace="ff236c08-9611-4854-a4bb-16d44b7327b6"/>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DateTaken" minOccurs="0"/>
                <xsd:element ref="ns3:MediaLengthInSeconds" minOccurs="0"/>
                <xsd:element ref="ns3:MediaServiceAutoTags" minOccurs="0"/>
                <xsd:element ref="ns3:MediaServiceGenerationTime" minOccurs="0"/>
                <xsd:element ref="ns3:MediaServiceEventHashCode" minOccurs="0"/>
                <xsd:element ref="ns3:MediaServiceOCR" minOccurs="0"/>
                <xsd:element ref="ns3:Comments" minOccurs="0"/>
                <xsd:element ref="ns3:lcf76f155ced4ddcb4097134ff3c332f" minOccurs="0"/>
                <xsd:element ref="ns2:TaxCatchAll" minOccurs="0"/>
                <xsd:element ref="ns3:MediaServiceLocation" minOccurs="0"/>
                <xsd:element ref="ns3:MediaServiceObjectDetectorVersions" minOccurs="0"/>
                <xsd:element ref="ns3:MediaServiceSearchProperties" minOccurs="0"/>
                <xsd:element ref="ns3:_Flow_SignoffStatu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4eff3df-e3d6-48ed-978f-45ff2564090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a7267be2-ffe6-46cd-94d9-2cfd9b1e6422}" ma:internalName="TaxCatchAll" ma:showField="CatchAllData" ma:web="64eff3df-e3d6-48ed-978f-45ff25640900">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ff236c08-9611-4854-a4bb-16d44b7327b6"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Length (seconds)"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Comments" ma:index="20" nillable="true" ma:displayName="Comments" ma:format="Dropdown" ma:internalName="Comments">
      <xsd:simpleType>
        <xsd:restriction base="dms:Note">
          <xsd:maxLength value="255"/>
        </xsd:restrictio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8f7212af-5298-4b34-9fde-95afa33fa15c" ma:termSetId="09814cd3-568e-fe90-9814-8d621ff8fb84" ma:anchorId="fba54fb3-c3e1-fe81-a776-ca4b69148c4d" ma:open="true" ma:isKeyword="false">
      <xsd:complexType>
        <xsd:sequence>
          <xsd:element ref="pc:Terms" minOccurs="0" maxOccurs="1"/>
        </xsd:sequence>
      </xsd:complexType>
    </xsd:element>
    <xsd:element name="MediaServiceLocation" ma:index="24" nillable="true" ma:displayName="Location" ma:indexed="true" ma:internalName="MediaServiceLocation" ma:readOnly="true">
      <xsd:simpleType>
        <xsd:restriction base="dms:Text"/>
      </xsd:simple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element name="_Flow_SignoffStatus" ma:index="27" nillable="true" ma:displayName="Sign-off status" ma:internalName="_x0024_Resources_x003a_core_x002c_Signoff_Status">
      <xsd:simpleType>
        <xsd:restriction base="dms:Text"/>
      </xsd:simpleType>
    </xsd:element>
    <xsd:element name="MediaServiceBillingMetadata" ma:index="28"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Flow_SignoffStatus xmlns="ff236c08-9611-4854-a4bb-16d44b7327b6" xsi:nil="true"/>
    <Comments xmlns="ff236c08-9611-4854-a4bb-16d44b7327b6" xsi:nil="true"/>
    <lcf76f155ced4ddcb4097134ff3c332f xmlns="ff236c08-9611-4854-a4bb-16d44b7327b6">
      <Terms xmlns="http://schemas.microsoft.com/office/infopath/2007/PartnerControls"/>
    </lcf76f155ced4ddcb4097134ff3c332f>
    <TaxCatchAll xmlns="64eff3df-e3d6-48ed-978f-45ff25640900" xsi:nil="true"/>
  </documentManagement>
</p:properties>
</file>

<file path=customXml/itemProps1.xml><?xml version="1.0" encoding="utf-8"?>
<ds:datastoreItem xmlns:ds="http://schemas.openxmlformats.org/officeDocument/2006/customXml" ds:itemID="{76C175D4-04C0-4C90-AF2E-AD3E9F5E80C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4eff3df-e3d6-48ed-978f-45ff25640900"/>
    <ds:schemaRef ds:uri="ff236c08-9611-4854-a4bb-16d44b7327b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6F0C441-97E2-4112-AB69-8B43F7C46B54}">
  <ds:schemaRefs>
    <ds:schemaRef ds:uri="http://schemas.microsoft.com/sharepoint/v3/contenttype/forms"/>
  </ds:schemaRefs>
</ds:datastoreItem>
</file>

<file path=customXml/itemProps3.xml><?xml version="1.0" encoding="utf-8"?>
<ds:datastoreItem xmlns:ds="http://schemas.openxmlformats.org/officeDocument/2006/customXml" ds:itemID="{504ADB80-F755-4AD3-AF52-07BBEB551CEC}">
  <ds:schemaRefs>
    <ds:schemaRef ds:uri="http://schemas.microsoft.com/office/2006/documentManagement/types"/>
    <ds:schemaRef ds:uri="http://schemas.microsoft.com/office/2006/metadata/properties"/>
    <ds:schemaRef ds:uri="http://www.w3.org/XML/1998/namespace"/>
    <ds:schemaRef ds:uri="http://schemas.openxmlformats.org/package/2006/metadata/core-properties"/>
    <ds:schemaRef ds:uri="http://purl.org/dc/terms/"/>
    <ds:schemaRef ds:uri="http://purl.org/dc/dcmitype/"/>
    <ds:schemaRef ds:uri="http://purl.org/dc/elements/1.1/"/>
    <ds:schemaRef ds:uri="http://schemas.microsoft.com/office/infopath/2007/PartnerControls"/>
    <ds:schemaRef ds:uri="ff236c08-9611-4854-a4bb-16d44b7327b6"/>
    <ds:schemaRef ds:uri="64eff3df-e3d6-48ed-978f-45ff25640900"/>
  </ds:schemaRefs>
</ds:datastoreItem>
</file>

<file path=docProps/app.xml><?xml version="1.0" encoding="utf-8"?>
<Properties xmlns="http://schemas.openxmlformats.org/officeDocument/2006/extended-properties" xmlns:vt="http://schemas.openxmlformats.org/officeDocument/2006/docPropsVTypes">
  <Template/>
  <TotalTime>273</TotalTime>
  <Words>1478</Words>
  <Application>Microsoft Office PowerPoint</Application>
  <PresentationFormat>Widescreen</PresentationFormat>
  <Paragraphs>178</Paragraphs>
  <Slides>18</Slides>
  <Notes>17</Notes>
  <HiddenSlides>0</HiddenSlides>
  <MMClips>1</MMClip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Office Theme</vt:lpstr>
      <vt:lpstr>Slide 1: Title: Checking the  wellbeing </vt:lpstr>
      <vt:lpstr>Aims</vt:lpstr>
      <vt:lpstr>Let’s explore</vt:lpstr>
      <vt:lpstr>Wellbeing – your definition</vt:lpstr>
      <vt:lpstr>Let’s take a look at school wellbeing</vt:lpstr>
      <vt:lpstr>The dimensions of wellbeing</vt:lpstr>
      <vt:lpstr>Wellbeing and learning</vt:lpstr>
      <vt:lpstr>Can wellbeing be measured?</vt:lpstr>
      <vt:lpstr>Wellbeing surveys and reports</vt:lpstr>
      <vt:lpstr>National responses for  improving student wellbeing</vt:lpstr>
      <vt:lpstr>Let’s explore the School Wellbeing  Check tool</vt:lpstr>
      <vt:lpstr>Survey results</vt:lpstr>
      <vt:lpstr>If this was your School Wellbeing  Check report …</vt:lpstr>
      <vt:lpstr>If this was your report …</vt:lpstr>
      <vt:lpstr>Slide 15 If this was your report…</vt:lpstr>
      <vt:lpstr>Key wellbeing priorities for our school</vt:lpstr>
      <vt:lpstr>Group surveys</vt:lpstr>
      <vt:lpstr>End of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Cousins, Sara</dc:creator>
  <cp:lastModifiedBy>Martine Power</cp:lastModifiedBy>
  <cp:revision>10</cp:revision>
  <dcterms:created xsi:type="dcterms:W3CDTF">2018-02-19T01:02:48Z</dcterms:created>
  <dcterms:modified xsi:type="dcterms:W3CDTF">2026-01-12T22:53:10Z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0x0101000810856600FD2D4391AFDDFCF33A69BD</vt:lpwstr>
  </property>
  <property fmtid="{D5CDD505-2E9C-101B-9397-08002B2CF9AE}" pid="3" name="MediaServiceImageTags">
    <vt:lpwstr/>
  </property>
</Properties>
</file>