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3.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330" r:id="rId3"/>
    <p:sldId id="337" r:id="rId4"/>
    <p:sldId id="349" r:id="rId5"/>
    <p:sldId id="343" r:id="rId6"/>
    <p:sldId id="346" r:id="rId7"/>
    <p:sldId id="344" r:id="rId8"/>
    <p:sldId id="347" r:id="rId9"/>
    <p:sldId id="345" r:id="rId10"/>
    <p:sldId id="348" r:id="rId11"/>
    <p:sldId id="350" r:id="rId12"/>
    <p:sldId id="351" r:id="rId13"/>
    <p:sldId id="352" r:id="rId14"/>
    <p:sldId id="353" r:id="rId15"/>
    <p:sldId id="358" r:id="rId16"/>
    <p:sldId id="357" r:id="rId17"/>
    <p:sldId id="359" r:id="rId18"/>
    <p:sldId id="360" r:id="rId19"/>
    <p:sldId id="361" r:id="rId20"/>
    <p:sldId id="356" r:id="rId21"/>
    <p:sldId id="354" r:id="rId22"/>
    <p:sldId id="355" r:id="rId23"/>
    <p:sldId id="32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9/25/2019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rBWL8iI6Kb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bullyingnoway.gov.au/resources/videos/pages/videoplayer.aspx?VideoID=8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bullyingnoway.gov.au/resources/videos/pages/videoplayer.aspx?VideoID=10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bullyingnoway.gov.au/resources/videos/pages/videoplayer.aspx?VideoID=9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dirty="0"/>
              <a:t>Module 5 – Protecting against bullying</a:t>
            </a:r>
          </a:p>
        </p:txBody>
      </p:sp>
      <p:sp>
        <p:nvSpPr>
          <p:cNvPr id="3" name="Subtitle 2"/>
          <p:cNvSpPr>
            <a:spLocks noGrp="1"/>
          </p:cNvSpPr>
          <p:nvPr>
            <p:ph type="subTitle" idx="1"/>
          </p:nvPr>
        </p:nvSpPr>
        <p:spPr/>
        <p:txBody>
          <a:bodyPr/>
          <a:lstStyle/>
          <a:p>
            <a:r>
              <a:rPr lang="en-AU" dirty="0"/>
              <a:t>ESP3100 – Social and emotional wellbeing in contemporary secondary contexts</a:t>
            </a:r>
          </a:p>
        </p:txBody>
      </p:sp>
    </p:spTree>
    <p:extLst>
      <p:ext uri="{BB962C8B-B14F-4D97-AF65-F5344CB8AC3E}">
        <p14:creationId xmlns:p14="http://schemas.microsoft.com/office/powerpoint/2010/main" val="3644113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Behaviours that can cause harm</a:t>
            </a:r>
          </a:p>
        </p:txBody>
      </p:sp>
      <p:sp>
        <p:nvSpPr>
          <p:cNvPr id="3" name="Content Placeholder 2"/>
          <p:cNvSpPr>
            <a:spLocks noGrp="1"/>
          </p:cNvSpPr>
          <p:nvPr>
            <p:ph idx="1"/>
          </p:nvPr>
        </p:nvSpPr>
        <p:spPr>
          <a:xfrm>
            <a:off x="2592925" y="3174124"/>
            <a:ext cx="8915400" cy="1702676"/>
          </a:xfrm>
          <a:solidFill>
            <a:schemeClr val="tx2">
              <a:lumMod val="20000"/>
              <a:lumOff val="80000"/>
            </a:schemeClr>
          </a:solidFill>
        </p:spPr>
        <p:txBody>
          <a:bodyPr/>
          <a:lstStyle/>
          <a:p>
            <a:r>
              <a:rPr lang="en-AU" dirty="0"/>
              <a:t>Give an example of a behaviour that can cause harm where it would be considered bullying.</a:t>
            </a:r>
          </a:p>
          <a:p>
            <a:r>
              <a:rPr lang="en-AU" dirty="0"/>
              <a:t>Give an example of a behaviour that can cause harm but it wouldn’t be considered bullying.</a:t>
            </a:r>
          </a:p>
        </p:txBody>
      </p:sp>
    </p:spTree>
    <p:extLst>
      <p:ext uri="{BB962C8B-B14F-4D97-AF65-F5344CB8AC3E}">
        <p14:creationId xmlns:p14="http://schemas.microsoft.com/office/powerpoint/2010/main" val="302247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Different perspectives on bullying</a:t>
            </a:r>
          </a:p>
        </p:txBody>
      </p:sp>
      <p:sp>
        <p:nvSpPr>
          <p:cNvPr id="3" name="Content Placeholder 2"/>
          <p:cNvSpPr>
            <a:spLocks noGrp="1"/>
          </p:cNvSpPr>
          <p:nvPr>
            <p:ph idx="1"/>
          </p:nvPr>
        </p:nvSpPr>
        <p:spPr>
          <a:xfrm>
            <a:off x="2589212" y="2133600"/>
            <a:ext cx="8915400" cy="2722179"/>
          </a:xfrm>
        </p:spPr>
        <p:txBody>
          <a:bodyPr/>
          <a:lstStyle/>
          <a:p>
            <a:r>
              <a:rPr lang="en-AU" dirty="0"/>
              <a:t>“Individual perspective” locates the source of the ‘problem’ within the individual. It leads to solutions which focus on identifying who is involved in bullying and modifying their behaviour.</a:t>
            </a:r>
          </a:p>
          <a:p>
            <a:endParaRPr lang="en-AU" dirty="0"/>
          </a:p>
          <a:p>
            <a:r>
              <a:rPr lang="en-AU" dirty="0"/>
              <a:t>“Socio-ecological perspective” locates the source of the ‘problem’ within the relationships between people as they interact within the values and norms of the wider culture. It leads to solutions which focus on modifying the attitudes and social norms in the school and wider community.</a:t>
            </a:r>
          </a:p>
        </p:txBody>
      </p:sp>
      <p:sp>
        <p:nvSpPr>
          <p:cNvPr id="4" name="TextBox 3"/>
          <p:cNvSpPr txBox="1"/>
          <p:nvPr/>
        </p:nvSpPr>
        <p:spPr>
          <a:xfrm>
            <a:off x="3000429" y="4855779"/>
            <a:ext cx="8092966" cy="1477328"/>
          </a:xfrm>
          <a:prstGeom prst="rect">
            <a:avLst/>
          </a:prstGeom>
          <a:solidFill>
            <a:schemeClr val="tx2">
              <a:lumMod val="20000"/>
              <a:lumOff val="80000"/>
            </a:schemeClr>
          </a:solidFill>
        </p:spPr>
        <p:txBody>
          <a:bodyPr wrap="square" rtlCol="0">
            <a:spAutoFit/>
          </a:bodyPr>
          <a:lstStyle/>
          <a:p>
            <a:r>
              <a:rPr lang="en-AU" dirty="0"/>
              <a:t>Give an example of bullying which could be seen as predominantly based on an individual perspective.</a:t>
            </a:r>
          </a:p>
          <a:p>
            <a:endParaRPr lang="en-AU" dirty="0"/>
          </a:p>
          <a:p>
            <a:r>
              <a:rPr lang="en-AU" dirty="0"/>
              <a:t>Given an example of bullying which could be seen as predominantly based on a socio-ecological perspective</a:t>
            </a:r>
          </a:p>
        </p:txBody>
      </p:sp>
    </p:spTree>
    <p:extLst>
      <p:ext uri="{BB962C8B-B14F-4D97-AF65-F5344CB8AC3E}">
        <p14:creationId xmlns:p14="http://schemas.microsoft.com/office/powerpoint/2010/main" val="1878339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Group teaching</a:t>
            </a:r>
          </a:p>
        </p:txBody>
      </p:sp>
      <p:sp>
        <p:nvSpPr>
          <p:cNvPr id="3" name="Content Placeholder 2"/>
          <p:cNvSpPr>
            <a:spLocks noGrp="1"/>
          </p:cNvSpPr>
          <p:nvPr>
            <p:ph idx="1"/>
          </p:nvPr>
        </p:nvSpPr>
        <p:spPr>
          <a:solidFill>
            <a:schemeClr val="tx2">
              <a:lumMod val="20000"/>
              <a:lumOff val="80000"/>
            </a:schemeClr>
          </a:solidFill>
        </p:spPr>
        <p:txBody>
          <a:bodyPr/>
          <a:lstStyle/>
          <a:p>
            <a:r>
              <a:rPr lang="en-AU" dirty="0"/>
              <a:t>In your group, you will be asked to read one of the following sections from </a:t>
            </a:r>
            <a:r>
              <a:rPr lang="en-AU" i="1" dirty="0"/>
              <a:t>Research snapshot from a literature review</a:t>
            </a:r>
            <a:r>
              <a:rPr lang="en-AU" dirty="0"/>
              <a:t> by Australia’s safe and supportive school communities working group:</a:t>
            </a:r>
          </a:p>
          <a:p>
            <a:pPr lvl="1"/>
            <a:r>
              <a:rPr lang="en-AU" dirty="0"/>
              <a:t>Who is involved in bullying?</a:t>
            </a:r>
          </a:p>
          <a:p>
            <a:pPr lvl="1"/>
            <a:r>
              <a:rPr lang="en-AU" dirty="0"/>
              <a:t>What are the impacts of bullying?</a:t>
            </a:r>
          </a:p>
          <a:p>
            <a:pPr lvl="1"/>
            <a:r>
              <a:rPr lang="en-AU" dirty="0"/>
              <a:t>What is the role of school culture and school climate in countering bullying?</a:t>
            </a:r>
          </a:p>
          <a:p>
            <a:pPr lvl="1"/>
            <a:r>
              <a:rPr lang="en-AU" dirty="0"/>
              <a:t>What is the role of school policy?</a:t>
            </a:r>
          </a:p>
          <a:p>
            <a:pPr lvl="1"/>
            <a:r>
              <a:rPr lang="en-AU" dirty="0"/>
              <a:t>What evidence-based practices can schools adopt?</a:t>
            </a:r>
          </a:p>
          <a:p>
            <a:r>
              <a:rPr lang="en-AU" dirty="0"/>
              <a:t>Please read, discuss and summarise your section, ready to report back to the rest of the class.</a:t>
            </a:r>
          </a:p>
          <a:p>
            <a:endParaRPr lang="en-AU" dirty="0"/>
          </a:p>
        </p:txBody>
      </p:sp>
    </p:spTree>
    <p:extLst>
      <p:ext uri="{BB962C8B-B14F-4D97-AF65-F5344CB8AC3E}">
        <p14:creationId xmlns:p14="http://schemas.microsoft.com/office/powerpoint/2010/main" val="1850153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Student Wellbeing Framework</a:t>
            </a:r>
          </a:p>
        </p:txBody>
      </p:sp>
      <p:sp>
        <p:nvSpPr>
          <p:cNvPr id="3" name="Content Placeholder 2"/>
          <p:cNvSpPr>
            <a:spLocks noGrp="1"/>
          </p:cNvSpPr>
          <p:nvPr>
            <p:ph idx="1"/>
          </p:nvPr>
        </p:nvSpPr>
        <p:spPr>
          <a:xfrm>
            <a:off x="2589212" y="2133600"/>
            <a:ext cx="8915400" cy="2911366"/>
          </a:xfrm>
          <a:solidFill>
            <a:schemeClr val="tx2">
              <a:lumMod val="20000"/>
              <a:lumOff val="80000"/>
            </a:schemeClr>
          </a:solidFill>
        </p:spPr>
        <p:txBody>
          <a:bodyPr/>
          <a:lstStyle/>
          <a:p>
            <a:r>
              <a:rPr lang="en-AU" dirty="0"/>
              <a:t>Looking at the Student Wellbeing Framework, how can each section address bullying?</a:t>
            </a:r>
          </a:p>
          <a:p>
            <a:pPr lvl="1"/>
            <a:r>
              <a:rPr lang="en-AU" dirty="0"/>
              <a:t>Leadership</a:t>
            </a:r>
          </a:p>
          <a:p>
            <a:pPr lvl="1"/>
            <a:r>
              <a:rPr lang="en-AU" dirty="0"/>
              <a:t>Inclusion</a:t>
            </a:r>
          </a:p>
          <a:p>
            <a:pPr lvl="1"/>
            <a:r>
              <a:rPr lang="en-AU" dirty="0"/>
              <a:t>Student Voice</a:t>
            </a:r>
          </a:p>
          <a:p>
            <a:pPr lvl="1"/>
            <a:r>
              <a:rPr lang="en-AU" dirty="0"/>
              <a:t>Partnerships</a:t>
            </a:r>
          </a:p>
          <a:p>
            <a:pPr lvl="1"/>
            <a:r>
              <a:rPr lang="en-AU" dirty="0"/>
              <a:t>Support</a:t>
            </a:r>
          </a:p>
        </p:txBody>
      </p:sp>
    </p:spTree>
    <p:extLst>
      <p:ext uri="{BB962C8B-B14F-4D97-AF65-F5344CB8AC3E}">
        <p14:creationId xmlns:p14="http://schemas.microsoft.com/office/powerpoint/2010/main" val="4168487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Cyberbullying</a:t>
            </a:r>
          </a:p>
        </p:txBody>
      </p:sp>
      <p:sp>
        <p:nvSpPr>
          <p:cNvPr id="3" name="Content Placeholder 2"/>
          <p:cNvSpPr>
            <a:spLocks noGrp="1"/>
          </p:cNvSpPr>
          <p:nvPr>
            <p:ph idx="1"/>
          </p:nvPr>
        </p:nvSpPr>
        <p:spPr/>
        <p:txBody>
          <a:bodyPr/>
          <a:lstStyle/>
          <a:p>
            <a:r>
              <a:rPr lang="en-AU" dirty="0"/>
              <a:t>Cyberbullying is the use of technology to bully a person or group with the intent to hurt them socially, psychologically or even physically.</a:t>
            </a:r>
          </a:p>
          <a:p>
            <a:r>
              <a:rPr lang="en-AU" dirty="0"/>
              <a:t>It can occur in many ways, including:</a:t>
            </a:r>
          </a:p>
          <a:p>
            <a:pPr lvl="1"/>
            <a:r>
              <a:rPr lang="en-AU" dirty="0"/>
              <a:t>Abusive texts and emails</a:t>
            </a:r>
          </a:p>
          <a:p>
            <a:pPr lvl="1"/>
            <a:r>
              <a:rPr lang="en-AU" dirty="0"/>
              <a:t>Hurtful messages, images or videos</a:t>
            </a:r>
          </a:p>
          <a:p>
            <a:pPr lvl="1"/>
            <a:r>
              <a:rPr lang="en-AU" dirty="0"/>
              <a:t>Imitating others online</a:t>
            </a:r>
          </a:p>
          <a:p>
            <a:pPr lvl="1"/>
            <a:r>
              <a:rPr lang="en-AU" dirty="0"/>
              <a:t>Excluding others online</a:t>
            </a:r>
          </a:p>
          <a:p>
            <a:pPr lvl="1"/>
            <a:r>
              <a:rPr lang="en-AU" dirty="0"/>
              <a:t>Humiliating others online</a:t>
            </a:r>
          </a:p>
          <a:p>
            <a:pPr lvl="1"/>
            <a:r>
              <a:rPr lang="en-AU" dirty="0"/>
              <a:t>Nasty online gossip and chat</a:t>
            </a:r>
          </a:p>
        </p:txBody>
      </p:sp>
    </p:spTree>
    <p:extLst>
      <p:ext uri="{BB962C8B-B14F-4D97-AF65-F5344CB8AC3E}">
        <p14:creationId xmlns:p14="http://schemas.microsoft.com/office/powerpoint/2010/main" val="1830414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How can you support a student who is being cyberbullied?</a:t>
            </a:r>
          </a:p>
        </p:txBody>
      </p:sp>
      <p:sp>
        <p:nvSpPr>
          <p:cNvPr id="3" name="Content Placeholder 2"/>
          <p:cNvSpPr>
            <a:spLocks noGrp="1"/>
          </p:cNvSpPr>
          <p:nvPr>
            <p:ph idx="1"/>
          </p:nvPr>
        </p:nvSpPr>
        <p:spPr/>
        <p:txBody>
          <a:bodyPr>
            <a:normAutofit lnSpcReduction="10000"/>
          </a:bodyPr>
          <a:lstStyle/>
          <a:p>
            <a:r>
              <a:rPr lang="en-AU" dirty="0"/>
              <a:t>Thank them for talking to you and let them know you will follow the school’s procedure for dealing with bullying</a:t>
            </a:r>
          </a:p>
          <a:p>
            <a:r>
              <a:rPr lang="en-AU" dirty="0"/>
              <a:t>Suggest they do the following things:</a:t>
            </a:r>
          </a:p>
          <a:p>
            <a:pPr lvl="1"/>
            <a:r>
              <a:rPr lang="en-AU" dirty="0"/>
              <a:t>Don’t retaliate or respond as it could be used against them</a:t>
            </a:r>
          </a:p>
          <a:p>
            <a:pPr lvl="1"/>
            <a:r>
              <a:rPr lang="en-AU" dirty="0"/>
              <a:t>Block the bully and change their privacy settings</a:t>
            </a:r>
          </a:p>
          <a:p>
            <a:pPr lvl="1"/>
            <a:r>
              <a:rPr lang="en-AU" dirty="0"/>
              <a:t>Report the abuse to the service (</a:t>
            </a:r>
            <a:r>
              <a:rPr lang="en-AU" dirty="0" err="1"/>
              <a:t>facebook</a:t>
            </a:r>
            <a:r>
              <a:rPr lang="en-AU" dirty="0"/>
              <a:t>, Instagram </a:t>
            </a:r>
            <a:r>
              <a:rPr lang="en-AU" dirty="0" err="1"/>
              <a:t>etc</a:t>
            </a:r>
            <a:r>
              <a:rPr lang="en-AU" dirty="0"/>
              <a:t>) and get others to as well</a:t>
            </a:r>
          </a:p>
          <a:p>
            <a:pPr lvl="1"/>
            <a:r>
              <a:rPr lang="en-AU" dirty="0"/>
              <a:t>Collect any evidence – keep phone messages, take screen shots and print emails</a:t>
            </a:r>
          </a:p>
          <a:p>
            <a:pPr lvl="1"/>
            <a:r>
              <a:rPr lang="en-AU" dirty="0"/>
              <a:t>Do something they enjoy</a:t>
            </a:r>
          </a:p>
          <a:p>
            <a:r>
              <a:rPr lang="en-AU" dirty="0"/>
              <a:t>Remind them that they didn’t ask for this – no one deserves to be bullied and they will get through it</a:t>
            </a:r>
          </a:p>
        </p:txBody>
      </p:sp>
    </p:spTree>
    <p:extLst>
      <p:ext uri="{BB962C8B-B14F-4D97-AF65-F5344CB8AC3E}">
        <p14:creationId xmlns:p14="http://schemas.microsoft.com/office/powerpoint/2010/main" val="140328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How can teachers respond if a student tells you they are being bullied?</a:t>
            </a:r>
          </a:p>
        </p:txBody>
      </p:sp>
      <p:sp>
        <p:nvSpPr>
          <p:cNvPr id="3" name="Content Placeholder 2"/>
          <p:cNvSpPr>
            <a:spLocks noGrp="1"/>
          </p:cNvSpPr>
          <p:nvPr>
            <p:ph idx="1"/>
          </p:nvPr>
        </p:nvSpPr>
        <p:spPr/>
        <p:txBody>
          <a:bodyPr/>
          <a:lstStyle/>
          <a:p>
            <a:r>
              <a:rPr lang="en-AU" dirty="0"/>
              <a:t>Apart from following the school’s procedure, it is essential that we help our students to feel as in </a:t>
            </a:r>
            <a:r>
              <a:rPr lang="en-AU" b="1" dirty="0"/>
              <a:t>control</a:t>
            </a:r>
            <a:r>
              <a:rPr lang="en-AU" dirty="0"/>
              <a:t> as possible. We can do this by helping them to build resilience and develop coping strategies in the short term.</a:t>
            </a:r>
          </a:p>
          <a:p>
            <a:r>
              <a:rPr lang="en-AU" dirty="0"/>
              <a:t>Some strategies may include:		</a:t>
            </a:r>
          </a:p>
          <a:p>
            <a:pPr lvl="1"/>
            <a:r>
              <a:rPr lang="en-AU" dirty="0"/>
              <a:t>Assertiveness skills</a:t>
            </a:r>
          </a:p>
          <a:p>
            <a:pPr lvl="1"/>
            <a:r>
              <a:rPr lang="en-AU" dirty="0"/>
              <a:t>SAFE coping procedures</a:t>
            </a:r>
          </a:p>
        </p:txBody>
      </p:sp>
    </p:spTree>
    <p:extLst>
      <p:ext uri="{BB962C8B-B14F-4D97-AF65-F5344CB8AC3E}">
        <p14:creationId xmlns:p14="http://schemas.microsoft.com/office/powerpoint/2010/main" val="520006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Assertiveness skills</a:t>
            </a:r>
          </a:p>
        </p:txBody>
      </p:sp>
      <p:sp>
        <p:nvSpPr>
          <p:cNvPr id="3" name="Content Placeholder 2"/>
          <p:cNvSpPr>
            <a:spLocks noGrp="1"/>
          </p:cNvSpPr>
          <p:nvPr>
            <p:ph idx="1"/>
          </p:nvPr>
        </p:nvSpPr>
        <p:spPr/>
        <p:txBody>
          <a:bodyPr/>
          <a:lstStyle/>
          <a:p>
            <a:r>
              <a:rPr lang="en-AU" dirty="0"/>
              <a:t>Ask for what you want calmly</a:t>
            </a:r>
          </a:p>
          <a:p>
            <a:r>
              <a:rPr lang="en-AU" dirty="0"/>
              <a:t>Express your rights</a:t>
            </a:r>
          </a:p>
          <a:p>
            <a:r>
              <a:rPr lang="en-AU" dirty="0"/>
              <a:t>State your feelings</a:t>
            </a:r>
          </a:p>
          <a:p>
            <a:r>
              <a:rPr lang="en-AU" dirty="0"/>
              <a:t>Be confident and firm, using your voice, eye contact and posture</a:t>
            </a:r>
          </a:p>
          <a:p>
            <a:r>
              <a:rPr lang="en-AU" dirty="0"/>
              <a:t>Use “I” messages</a:t>
            </a:r>
          </a:p>
        </p:txBody>
      </p:sp>
    </p:spTree>
    <p:extLst>
      <p:ext uri="{BB962C8B-B14F-4D97-AF65-F5344CB8AC3E}">
        <p14:creationId xmlns:p14="http://schemas.microsoft.com/office/powerpoint/2010/main" val="620877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SAFE coping procedure</a:t>
            </a:r>
          </a:p>
        </p:txBody>
      </p:sp>
      <p:sp>
        <p:nvSpPr>
          <p:cNvPr id="3" name="Content Placeholder 2"/>
          <p:cNvSpPr>
            <a:spLocks noGrp="1"/>
          </p:cNvSpPr>
          <p:nvPr>
            <p:ph idx="1"/>
          </p:nvPr>
        </p:nvSpPr>
        <p:spPr/>
        <p:txBody>
          <a:bodyPr/>
          <a:lstStyle/>
          <a:p>
            <a:r>
              <a:rPr lang="en-AU" b="1" dirty="0"/>
              <a:t>S</a:t>
            </a:r>
            <a:r>
              <a:rPr lang="en-AU" dirty="0"/>
              <a:t>olve it by yourself – stand up tall, look the person in the eye and say in a strong voice “Stop! I don’t like it when you…”</a:t>
            </a:r>
          </a:p>
          <a:p>
            <a:r>
              <a:rPr lang="en-AU" b="1" dirty="0"/>
              <a:t>A</a:t>
            </a:r>
            <a:r>
              <a:rPr lang="en-AU" dirty="0"/>
              <a:t>sk a friend – tell a friend what is happening and ask them to be with you while you repeat step 1</a:t>
            </a:r>
          </a:p>
          <a:p>
            <a:r>
              <a:rPr lang="en-AU" b="1" dirty="0"/>
              <a:t>F</a:t>
            </a:r>
            <a:r>
              <a:rPr lang="en-AU" dirty="0"/>
              <a:t>ind a teacher – seek out a teacher and report what is happening. Tell the teacher what steps you have taken</a:t>
            </a:r>
          </a:p>
          <a:p>
            <a:r>
              <a:rPr lang="en-AU" b="1" dirty="0"/>
              <a:t>E</a:t>
            </a:r>
            <a:r>
              <a:rPr lang="en-AU" dirty="0"/>
              <a:t>xplore your options – for example, tell a parent or another adult.</a:t>
            </a:r>
            <a:endParaRPr lang="en-AU" b="1" dirty="0"/>
          </a:p>
        </p:txBody>
      </p:sp>
    </p:spTree>
    <p:extLst>
      <p:ext uri="{BB962C8B-B14F-4D97-AF65-F5344CB8AC3E}">
        <p14:creationId xmlns:p14="http://schemas.microsoft.com/office/powerpoint/2010/main" val="2377010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Building resilience</a:t>
            </a:r>
          </a:p>
        </p:txBody>
      </p:sp>
      <p:pic>
        <p:nvPicPr>
          <p:cNvPr id="5" name="rBWL8iI6KbI"/>
          <p:cNvPicPr>
            <a:picLocks noGrp="1" noRot="1" noChangeAspect="1"/>
          </p:cNvPicPr>
          <p:nvPr>
            <p:ph idx="1"/>
            <a:videoFile r:link="rId1"/>
          </p:nvPr>
        </p:nvPicPr>
        <p:blipFill>
          <a:blip r:embed="rId3"/>
          <a:stretch>
            <a:fillRect/>
          </a:stretch>
        </p:blipFill>
        <p:spPr>
          <a:xfrm>
            <a:off x="2669628" y="1560502"/>
            <a:ext cx="8623658" cy="4850808"/>
          </a:xfrm>
          <a:prstGeom prst="rect">
            <a:avLst/>
          </a:prstGeom>
        </p:spPr>
      </p:pic>
    </p:spTree>
    <p:extLst>
      <p:ext uri="{BB962C8B-B14F-4D97-AF65-F5344CB8AC3E}">
        <p14:creationId xmlns:p14="http://schemas.microsoft.com/office/powerpoint/2010/main" val="1564752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USQ </a:t>
            </a:r>
            <a:r>
              <a:rPr lang="en-AU" dirty="0" err="1"/>
              <a:t>MyOpinion</a:t>
            </a:r>
            <a:r>
              <a:rPr lang="en-AU" dirty="0"/>
              <a:t> Week 4 &amp; 5 Check-in Pilot</a:t>
            </a:r>
          </a:p>
        </p:txBody>
      </p:sp>
      <p:sp>
        <p:nvSpPr>
          <p:cNvPr id="3" name="Content Placeholder 2"/>
          <p:cNvSpPr>
            <a:spLocks noGrp="1"/>
          </p:cNvSpPr>
          <p:nvPr>
            <p:ph idx="1"/>
          </p:nvPr>
        </p:nvSpPr>
        <p:spPr/>
        <p:txBody>
          <a:bodyPr/>
          <a:lstStyle/>
          <a:p>
            <a:r>
              <a:rPr lang="en-AU" dirty="0"/>
              <a:t>Just a reminder to please fill out this survey, it would mean a lot to me to see if this course is helping you and meeting your needs.</a:t>
            </a:r>
          </a:p>
          <a:p>
            <a:pPr marL="0" indent="0">
              <a:buNone/>
            </a:pPr>
            <a:r>
              <a:rPr lang="en-AU" dirty="0"/>
              <a:t>Thanks!</a:t>
            </a:r>
          </a:p>
        </p:txBody>
      </p:sp>
    </p:spTree>
    <p:extLst>
      <p:ext uri="{BB962C8B-B14F-4D97-AF65-F5344CB8AC3E}">
        <p14:creationId xmlns:p14="http://schemas.microsoft.com/office/powerpoint/2010/main" val="1086975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Reporting bullying</a:t>
            </a:r>
          </a:p>
        </p:txBody>
      </p:sp>
      <p:sp>
        <p:nvSpPr>
          <p:cNvPr id="3" name="Content Placeholder 2"/>
          <p:cNvSpPr>
            <a:spLocks noGrp="1"/>
          </p:cNvSpPr>
          <p:nvPr>
            <p:ph idx="1"/>
          </p:nvPr>
        </p:nvSpPr>
        <p:spPr/>
        <p:txBody>
          <a:bodyPr/>
          <a:lstStyle/>
          <a:p>
            <a:r>
              <a:rPr lang="en-AU" dirty="0"/>
              <a:t>Research typically underestimates the rates of bullying as students may be reluctant to report it as they fear not being believed, fear of making things worse or not having their concerns appropriately addressed by relevant adults.</a:t>
            </a:r>
          </a:p>
          <a:p>
            <a:r>
              <a:rPr lang="en-AU" dirty="0"/>
              <a:t>Responses by staff and others which are supportive, measured and respectful reassure students that their reports will be taken seriously and handled appropriately</a:t>
            </a:r>
          </a:p>
          <a:p>
            <a:r>
              <a:rPr lang="en-AU" dirty="0"/>
              <a:t>Schools should make sure all students know how to report bullying. Systems for reporting need to be well understood, easy to access and confidential.</a:t>
            </a:r>
          </a:p>
          <a:p>
            <a:endParaRPr lang="en-AU" dirty="0"/>
          </a:p>
          <a:p>
            <a:endParaRPr lang="en-AU" dirty="0"/>
          </a:p>
        </p:txBody>
      </p:sp>
    </p:spTree>
    <p:extLst>
      <p:ext uri="{BB962C8B-B14F-4D97-AF65-F5344CB8AC3E}">
        <p14:creationId xmlns:p14="http://schemas.microsoft.com/office/powerpoint/2010/main" val="3118004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How Australian schools respond</a:t>
            </a:r>
          </a:p>
        </p:txBody>
      </p:sp>
      <p:sp>
        <p:nvSpPr>
          <p:cNvPr id="3" name="Content Placeholder 2"/>
          <p:cNvSpPr>
            <a:spLocks noGrp="1"/>
          </p:cNvSpPr>
          <p:nvPr>
            <p:ph idx="1"/>
          </p:nvPr>
        </p:nvSpPr>
        <p:spPr/>
        <p:txBody>
          <a:bodyPr/>
          <a:lstStyle/>
          <a:p>
            <a:r>
              <a:rPr lang="en-AU" dirty="0"/>
              <a:t>The primary aim of the school’s response is to restore a positive learning environment for all students</a:t>
            </a:r>
          </a:p>
          <a:p>
            <a:r>
              <a:rPr lang="en-AU" dirty="0"/>
              <a:t>There must be a publically available behaviour and/or bullying policy and procedure document which defines bullying and how it differs from other types of conflict or aggression, so they are able to respond appropriately. It is important that all members of a school community have a shared understanding of the different types of inappropriate behaviour of students, not just bullying.</a:t>
            </a:r>
          </a:p>
          <a:p>
            <a:r>
              <a:rPr lang="en-AU" dirty="0"/>
              <a:t>The second aim of the school’s response is to avoid escalation of issues or causing more harm</a:t>
            </a:r>
          </a:p>
          <a:p>
            <a:r>
              <a:rPr lang="en-AU" dirty="0"/>
              <a:t>Read the School Response Flow Chart: Student Bullying for a general procedure (available on </a:t>
            </a:r>
            <a:r>
              <a:rPr lang="en-AU" dirty="0" err="1"/>
              <a:t>StudyDesk</a:t>
            </a:r>
            <a:r>
              <a:rPr lang="en-AU" dirty="0"/>
              <a:t>)</a:t>
            </a:r>
          </a:p>
        </p:txBody>
      </p:sp>
    </p:spTree>
    <p:extLst>
      <p:ext uri="{BB962C8B-B14F-4D97-AF65-F5344CB8AC3E}">
        <p14:creationId xmlns:p14="http://schemas.microsoft.com/office/powerpoint/2010/main" val="1256690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Restoring Relationships</a:t>
            </a:r>
          </a:p>
        </p:txBody>
      </p:sp>
      <p:sp>
        <p:nvSpPr>
          <p:cNvPr id="3" name="Content Placeholder 2"/>
          <p:cNvSpPr>
            <a:spLocks noGrp="1"/>
          </p:cNvSpPr>
          <p:nvPr>
            <p:ph idx="1"/>
          </p:nvPr>
        </p:nvSpPr>
        <p:spPr>
          <a:xfrm>
            <a:off x="2589212" y="1524000"/>
            <a:ext cx="8915400" cy="4866290"/>
          </a:xfrm>
        </p:spPr>
        <p:txBody>
          <a:bodyPr>
            <a:normAutofit lnSpcReduction="10000"/>
          </a:bodyPr>
          <a:lstStyle/>
          <a:p>
            <a:r>
              <a:rPr lang="en-AU" dirty="0"/>
              <a:t>The aims for schools when responding to bullying are:</a:t>
            </a:r>
          </a:p>
          <a:p>
            <a:pPr lvl="1"/>
            <a:r>
              <a:rPr lang="en-AU" dirty="0"/>
              <a:t>To find a positive solution for everyone</a:t>
            </a:r>
          </a:p>
          <a:p>
            <a:pPr lvl="1"/>
            <a:r>
              <a:rPr lang="en-AU" dirty="0"/>
              <a:t>To stop it happening again</a:t>
            </a:r>
          </a:p>
          <a:p>
            <a:pPr lvl="1"/>
            <a:r>
              <a:rPr lang="en-AU" dirty="0"/>
              <a:t>To restore the relationships between the students involved</a:t>
            </a:r>
          </a:p>
          <a:p>
            <a:r>
              <a:rPr lang="en-AU" dirty="0"/>
              <a:t>Regardless of perceived severity, all cases of bullying require attention from the school even if the student being bullied does not </a:t>
            </a:r>
            <a:r>
              <a:rPr lang="en-AU" b="1" dirty="0"/>
              <a:t>appear</a:t>
            </a:r>
            <a:r>
              <a:rPr lang="en-AU" dirty="0"/>
              <a:t> particularly upset</a:t>
            </a:r>
          </a:p>
          <a:p>
            <a:r>
              <a:rPr lang="en-AU" dirty="0"/>
              <a:t>Methods of response:	</a:t>
            </a:r>
          </a:p>
          <a:p>
            <a:pPr lvl="1"/>
            <a:r>
              <a:rPr lang="en-AU" dirty="0"/>
              <a:t>Traditional disciplinary approach</a:t>
            </a:r>
          </a:p>
          <a:p>
            <a:pPr lvl="1"/>
            <a:r>
              <a:rPr lang="en-AU" dirty="0"/>
              <a:t>Strengthening the target</a:t>
            </a:r>
          </a:p>
          <a:p>
            <a:pPr lvl="1"/>
            <a:r>
              <a:rPr lang="en-AU" dirty="0"/>
              <a:t>Mediation</a:t>
            </a:r>
          </a:p>
          <a:p>
            <a:pPr lvl="1"/>
            <a:r>
              <a:rPr lang="en-AU" dirty="0"/>
              <a:t>Support group method</a:t>
            </a:r>
          </a:p>
          <a:p>
            <a:pPr lvl="1"/>
            <a:r>
              <a:rPr lang="en-AU" dirty="0"/>
              <a:t>Restorative practice</a:t>
            </a:r>
          </a:p>
          <a:p>
            <a:pPr lvl="1"/>
            <a:r>
              <a:rPr lang="en-AU" dirty="0"/>
              <a:t>Method of shared concern</a:t>
            </a:r>
          </a:p>
        </p:txBody>
      </p:sp>
    </p:spTree>
    <p:extLst>
      <p:ext uri="{BB962C8B-B14F-4D97-AF65-F5344CB8AC3E}">
        <p14:creationId xmlns:p14="http://schemas.microsoft.com/office/powerpoint/2010/main" val="633193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Why is this important?</a:t>
            </a:r>
          </a:p>
        </p:txBody>
      </p:sp>
      <p:sp>
        <p:nvSpPr>
          <p:cNvPr id="3" name="Content Placeholder 2"/>
          <p:cNvSpPr>
            <a:spLocks noGrp="1"/>
          </p:cNvSpPr>
          <p:nvPr>
            <p:ph idx="1"/>
          </p:nvPr>
        </p:nvSpPr>
        <p:spPr>
          <a:xfrm>
            <a:off x="2592925" y="1797269"/>
            <a:ext cx="8015726" cy="4214648"/>
          </a:xfrm>
          <a:noFill/>
        </p:spPr>
        <p:txBody>
          <a:bodyPr/>
          <a:lstStyle/>
          <a:p>
            <a:r>
              <a:rPr lang="en-AU" dirty="0" err="1"/>
              <a:t>Oyston</a:t>
            </a:r>
            <a:r>
              <a:rPr lang="en-AU" dirty="0"/>
              <a:t> v St Patrick’s College (2013)</a:t>
            </a:r>
          </a:p>
          <a:p>
            <a:pPr lvl="1"/>
            <a:r>
              <a:rPr lang="en-AU" dirty="0"/>
              <a:t>Plaintiff was bullied by her classmates on a regular basis</a:t>
            </a:r>
          </a:p>
          <a:p>
            <a:pPr lvl="1"/>
            <a:r>
              <a:rPr lang="en-AU" dirty="0"/>
              <a:t>Became suicidal and paramedics were called to the school more than once</a:t>
            </a:r>
          </a:p>
          <a:p>
            <a:pPr lvl="1"/>
            <a:r>
              <a:rPr lang="en-AU" dirty="0"/>
              <a:t>School was aware of risk of psychiatric injury and failed to exercise its duty of care</a:t>
            </a:r>
          </a:p>
          <a:p>
            <a:pPr lvl="1"/>
            <a:r>
              <a:rPr lang="en-AU" dirty="0"/>
              <a:t>Had anti-bullying policy but did not follow it nor did the school do enough to manage the bullying</a:t>
            </a:r>
          </a:p>
          <a:p>
            <a:pPr lvl="1"/>
            <a:r>
              <a:rPr lang="en-AU" dirty="0"/>
              <a:t>Mere counselling of victim is not adequate</a:t>
            </a:r>
          </a:p>
        </p:txBody>
      </p:sp>
    </p:spTree>
    <p:extLst>
      <p:ext uri="{BB962C8B-B14F-4D97-AF65-F5344CB8AC3E}">
        <p14:creationId xmlns:p14="http://schemas.microsoft.com/office/powerpoint/2010/main" val="4132600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Is it bullying when…</a:t>
            </a:r>
          </a:p>
        </p:txBody>
      </p:sp>
      <p:sp>
        <p:nvSpPr>
          <p:cNvPr id="3" name="Content Placeholder 2"/>
          <p:cNvSpPr>
            <a:spLocks noGrp="1"/>
          </p:cNvSpPr>
          <p:nvPr>
            <p:ph idx="1"/>
          </p:nvPr>
        </p:nvSpPr>
        <p:spPr/>
        <p:txBody>
          <a:bodyPr/>
          <a:lstStyle/>
          <a:p>
            <a:r>
              <a:rPr lang="en-AU" dirty="0"/>
              <a:t>Someone calls you a name?</a:t>
            </a:r>
          </a:p>
          <a:p>
            <a:r>
              <a:rPr lang="en-AU" dirty="0"/>
              <a:t>Gets you to do their homework everyday all year or threatens you if you refuse? </a:t>
            </a:r>
          </a:p>
          <a:p>
            <a:r>
              <a:rPr lang="en-AU" dirty="0"/>
              <a:t>Refuses to include you at lunch?</a:t>
            </a:r>
          </a:p>
          <a:p>
            <a:r>
              <a:rPr lang="en-AU" dirty="0"/>
              <a:t>Refuses to include you and won’t let anyone else include you?</a:t>
            </a:r>
          </a:p>
          <a:p>
            <a:r>
              <a:rPr lang="en-AU" dirty="0"/>
              <a:t>Refuses to include you and won’t let anyone else include you all term?</a:t>
            </a:r>
          </a:p>
          <a:p>
            <a:r>
              <a:rPr lang="en-AU" dirty="0"/>
              <a:t>Spreads rumours about you?</a:t>
            </a:r>
          </a:p>
          <a:p>
            <a:r>
              <a:rPr lang="en-AU" dirty="0"/>
              <a:t>Comments on all of your </a:t>
            </a:r>
            <a:r>
              <a:rPr lang="en-AU" dirty="0" err="1"/>
              <a:t>facebook</a:t>
            </a:r>
            <a:r>
              <a:rPr lang="en-AU" dirty="0"/>
              <a:t> photos about how ugly you are?</a:t>
            </a:r>
          </a:p>
          <a:p>
            <a:endParaRPr lang="en-AU" dirty="0"/>
          </a:p>
        </p:txBody>
      </p:sp>
    </p:spTree>
    <p:extLst>
      <p:ext uri="{BB962C8B-B14F-4D97-AF65-F5344CB8AC3E}">
        <p14:creationId xmlns:p14="http://schemas.microsoft.com/office/powerpoint/2010/main" val="909413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Definition of bullying</a:t>
            </a:r>
          </a:p>
        </p:txBody>
      </p:sp>
      <p:sp>
        <p:nvSpPr>
          <p:cNvPr id="3" name="Content Placeholder 2"/>
          <p:cNvSpPr>
            <a:spLocks noGrp="1"/>
          </p:cNvSpPr>
          <p:nvPr>
            <p:ph idx="1"/>
          </p:nvPr>
        </p:nvSpPr>
        <p:spPr/>
        <p:txBody>
          <a:bodyPr>
            <a:normAutofit lnSpcReduction="10000"/>
          </a:bodyPr>
          <a:lstStyle/>
          <a:p>
            <a:r>
              <a:rPr lang="en-AU" dirty="0"/>
              <a:t>Bullying is an ongoing misuse of power in relationships through repeated verbal, physical and/or social behaviour that causes physical and/or psychological harm. It can involve an individual or a group misusing their power over one or more persons. Bullying can happen in person or online, and it can be obvious (overt) or hidden (covert).</a:t>
            </a:r>
          </a:p>
          <a:p>
            <a:endParaRPr lang="en-AU" dirty="0"/>
          </a:p>
          <a:p>
            <a:r>
              <a:rPr lang="en-AU" dirty="0"/>
              <a:t>Bullying </a:t>
            </a:r>
            <a:r>
              <a:rPr lang="en-AU"/>
              <a:t>in any form </a:t>
            </a:r>
            <a:r>
              <a:rPr lang="en-AU" dirty="0"/>
              <a:t>or for any reason can have long-term effects on those involved, including bystanders.</a:t>
            </a:r>
          </a:p>
          <a:p>
            <a:endParaRPr lang="en-AU" dirty="0"/>
          </a:p>
          <a:p>
            <a:r>
              <a:rPr lang="en-AU" dirty="0"/>
              <a:t>Single incidents and conflict or fights between equals, whether in person or online, are not defined as bullying.</a:t>
            </a:r>
          </a:p>
          <a:p>
            <a:pPr marL="3200400" lvl="7" indent="0">
              <a:buNone/>
            </a:pPr>
            <a:r>
              <a:rPr lang="en-AU" dirty="0"/>
              <a:t>						(www.bullyingnoway.gov.au)</a:t>
            </a:r>
          </a:p>
        </p:txBody>
      </p:sp>
    </p:spTree>
    <p:extLst>
      <p:ext uri="{BB962C8B-B14F-4D97-AF65-F5344CB8AC3E}">
        <p14:creationId xmlns:p14="http://schemas.microsoft.com/office/powerpoint/2010/main" val="43574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Misuse of power in a relationship</a:t>
            </a:r>
          </a:p>
        </p:txBody>
      </p:sp>
      <p:sp>
        <p:nvSpPr>
          <p:cNvPr id="3" name="Content Placeholder 2"/>
          <p:cNvSpPr>
            <a:spLocks noGrp="1"/>
          </p:cNvSpPr>
          <p:nvPr>
            <p:ph idx="1"/>
          </p:nvPr>
        </p:nvSpPr>
        <p:spPr/>
        <p:txBody>
          <a:bodyPr/>
          <a:lstStyle/>
          <a:p>
            <a:r>
              <a:rPr lang="en-AU" dirty="0">
                <a:hlinkClick r:id="rId2"/>
              </a:rPr>
              <a:t>https://bullyingnoway.gov.au/resources/videos/pages/videoplayer.aspx?VideoID=86</a:t>
            </a:r>
            <a:r>
              <a:rPr lang="en-AU" dirty="0"/>
              <a:t> </a:t>
            </a:r>
          </a:p>
        </p:txBody>
      </p:sp>
    </p:spTree>
    <p:extLst>
      <p:ext uri="{BB962C8B-B14F-4D97-AF65-F5344CB8AC3E}">
        <p14:creationId xmlns:p14="http://schemas.microsoft.com/office/powerpoint/2010/main" val="4216702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Misuse of power in a relationship	</a:t>
            </a:r>
          </a:p>
        </p:txBody>
      </p:sp>
      <p:sp>
        <p:nvSpPr>
          <p:cNvPr id="3" name="Content Placeholder 2"/>
          <p:cNvSpPr>
            <a:spLocks noGrp="1"/>
          </p:cNvSpPr>
          <p:nvPr>
            <p:ph idx="1"/>
          </p:nvPr>
        </p:nvSpPr>
        <p:spPr>
          <a:xfrm>
            <a:off x="2592925" y="3174124"/>
            <a:ext cx="8915400" cy="1702676"/>
          </a:xfrm>
          <a:solidFill>
            <a:schemeClr val="tx2">
              <a:lumMod val="20000"/>
              <a:lumOff val="80000"/>
            </a:schemeClr>
          </a:solidFill>
        </p:spPr>
        <p:txBody>
          <a:bodyPr/>
          <a:lstStyle/>
          <a:p>
            <a:r>
              <a:rPr lang="en-AU" dirty="0"/>
              <a:t>Give an example of a power imbalance where it would be considered bullying.</a:t>
            </a:r>
          </a:p>
          <a:p>
            <a:r>
              <a:rPr lang="en-AU" dirty="0"/>
              <a:t>Give an example of a power imbalance but it wouldn’t be considered bullying.</a:t>
            </a:r>
          </a:p>
        </p:txBody>
      </p:sp>
    </p:spTree>
    <p:extLst>
      <p:ext uri="{BB962C8B-B14F-4D97-AF65-F5344CB8AC3E}">
        <p14:creationId xmlns:p14="http://schemas.microsoft.com/office/powerpoint/2010/main" val="768149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Ongoing and Repeated</a:t>
            </a:r>
          </a:p>
        </p:txBody>
      </p:sp>
      <p:sp>
        <p:nvSpPr>
          <p:cNvPr id="3" name="Content Placeholder 2"/>
          <p:cNvSpPr>
            <a:spLocks noGrp="1"/>
          </p:cNvSpPr>
          <p:nvPr>
            <p:ph idx="1"/>
          </p:nvPr>
        </p:nvSpPr>
        <p:spPr/>
        <p:txBody>
          <a:bodyPr/>
          <a:lstStyle/>
          <a:p>
            <a:r>
              <a:rPr lang="en-AU" dirty="0">
                <a:hlinkClick r:id="rId2"/>
              </a:rPr>
              <a:t>https://bullyingnoway.gov.au/resources/videos/pages/videoplayer.aspx?VideoID=102</a:t>
            </a:r>
            <a:endParaRPr lang="en-AU" dirty="0"/>
          </a:p>
        </p:txBody>
      </p:sp>
    </p:spTree>
    <p:extLst>
      <p:ext uri="{BB962C8B-B14F-4D97-AF65-F5344CB8AC3E}">
        <p14:creationId xmlns:p14="http://schemas.microsoft.com/office/powerpoint/2010/main" val="2674521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Ongoing and Repeated</a:t>
            </a:r>
          </a:p>
        </p:txBody>
      </p:sp>
      <p:sp>
        <p:nvSpPr>
          <p:cNvPr id="3" name="Content Placeholder 2"/>
          <p:cNvSpPr>
            <a:spLocks noGrp="1"/>
          </p:cNvSpPr>
          <p:nvPr>
            <p:ph idx="1"/>
          </p:nvPr>
        </p:nvSpPr>
        <p:spPr>
          <a:xfrm>
            <a:off x="2592925" y="3174124"/>
            <a:ext cx="8915400" cy="1702676"/>
          </a:xfrm>
          <a:solidFill>
            <a:schemeClr val="tx2">
              <a:lumMod val="20000"/>
              <a:lumOff val="80000"/>
            </a:schemeClr>
          </a:solidFill>
        </p:spPr>
        <p:txBody>
          <a:bodyPr/>
          <a:lstStyle/>
          <a:p>
            <a:r>
              <a:rPr lang="en-AU" dirty="0"/>
              <a:t>Give an example of ongoing and repeated behaviour where it would be considered bullying.</a:t>
            </a:r>
          </a:p>
          <a:p>
            <a:r>
              <a:rPr lang="en-AU" dirty="0"/>
              <a:t>Give an example of ongoing and repeated behaviour but it wouldn’t be considered bullying.</a:t>
            </a:r>
          </a:p>
        </p:txBody>
      </p:sp>
    </p:spTree>
    <p:extLst>
      <p:ext uri="{BB962C8B-B14F-4D97-AF65-F5344CB8AC3E}">
        <p14:creationId xmlns:p14="http://schemas.microsoft.com/office/powerpoint/2010/main" val="2148346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Behaviours that can cause harm</a:t>
            </a:r>
          </a:p>
        </p:txBody>
      </p:sp>
      <p:sp>
        <p:nvSpPr>
          <p:cNvPr id="3" name="Content Placeholder 2"/>
          <p:cNvSpPr>
            <a:spLocks noGrp="1"/>
          </p:cNvSpPr>
          <p:nvPr>
            <p:ph idx="1"/>
          </p:nvPr>
        </p:nvSpPr>
        <p:spPr/>
        <p:txBody>
          <a:bodyPr/>
          <a:lstStyle/>
          <a:p>
            <a:r>
              <a:rPr lang="en-AU">
                <a:hlinkClick r:id="rId2"/>
              </a:rPr>
              <a:t>https://bullyingnoway.gov.au/resources/videos/pages/videoplayer.aspx?VideoID=94</a:t>
            </a:r>
            <a:endParaRPr lang="en-AU"/>
          </a:p>
        </p:txBody>
      </p:sp>
    </p:spTree>
    <p:extLst>
      <p:ext uri="{BB962C8B-B14F-4D97-AF65-F5344CB8AC3E}">
        <p14:creationId xmlns:p14="http://schemas.microsoft.com/office/powerpoint/2010/main" val="3861847780"/>
      </p:ext>
    </p:extLst>
  </p:cSld>
  <p:clrMapOvr>
    <a:masterClrMapping/>
  </p:clrMapOvr>
</p:sld>
</file>

<file path=ppt/theme/theme1.xml><?xml version="1.0" encoding="utf-8"?>
<a:theme xmlns:a="http://schemas.openxmlformats.org/drawingml/2006/main" name="Wisp">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10856600FD2D4391AFDDFCF33A69BD" ma:contentTypeVersion="19" ma:contentTypeDescription="Create a new document." ma:contentTypeScope="" ma:versionID="e39b5eb3708ccab1ed6e63c44a6ae965">
  <xsd:schema xmlns:xsd="http://www.w3.org/2001/XMLSchema" xmlns:xs="http://www.w3.org/2001/XMLSchema" xmlns:p="http://schemas.microsoft.com/office/2006/metadata/properties" xmlns:ns2="64eff3df-e3d6-48ed-978f-45ff25640900" xmlns:ns3="ff236c08-9611-4854-a4bb-16d44b7327b6" targetNamespace="http://schemas.microsoft.com/office/2006/metadata/properties" ma:root="true" ma:fieldsID="c02f4a560dbdabc0115429e529d2fd1b" ns2:_="" ns3:_="">
    <xsd:import namespace="64eff3df-e3d6-48ed-978f-45ff25640900"/>
    <xsd:import namespace="ff236c08-9611-4854-a4bb-16d44b7327b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Comments" minOccurs="0"/>
                <xsd:element ref="ns3:lcf76f155ced4ddcb4097134ff3c332f" minOccurs="0"/>
                <xsd:element ref="ns2:TaxCatchAll"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eff3df-e3d6-48ed-978f-45ff2564090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7267be2-ffe6-46cd-94d9-2cfd9b1e6422}" ma:internalName="TaxCatchAll" ma:showField="CatchAllData" ma:web="64eff3df-e3d6-48ed-978f-45ff2564090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f236c08-9611-4854-a4bb-16d44b7327b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Comments" ma:index="20" nillable="true" ma:displayName="Comments" ma:format="Dropdown" ma:internalName="Comments">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f7212af-5298-4b34-9fde-95afa33fa15c" ma:termSetId="09814cd3-568e-fe90-9814-8d621ff8fb84" ma:anchorId="fba54fb3-c3e1-fe81-a776-ca4b69148c4d" ma:open="true" ma:isKeyword="false">
      <xsd:complexType>
        <xsd:sequence>
          <xsd:element ref="pc:Terms" minOccurs="0" maxOccurs="1"/>
        </xsd:sequence>
      </xsd:complex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184E9A-D3A6-42CB-A068-8BF0F52DFB51}"/>
</file>

<file path=customXml/itemProps2.xml><?xml version="1.0" encoding="utf-8"?>
<ds:datastoreItem xmlns:ds="http://schemas.openxmlformats.org/officeDocument/2006/customXml" ds:itemID="{EE0F39F6-A777-4644-9DB8-331C5432433A}"/>
</file>

<file path=docProps/app.xml><?xml version="1.0" encoding="utf-8"?>
<Properties xmlns="http://schemas.openxmlformats.org/officeDocument/2006/extended-properties" xmlns:vt="http://schemas.openxmlformats.org/officeDocument/2006/docPropsVTypes">
  <Template>Wisp</Template>
  <TotalTime>7615</TotalTime>
  <Words>1376</Words>
  <Application>Microsoft Office PowerPoint</Application>
  <PresentationFormat>Widescreen</PresentationFormat>
  <Paragraphs>121</Paragraphs>
  <Slides>23</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Century Gothic</vt:lpstr>
      <vt:lpstr>Wingdings 3</vt:lpstr>
      <vt:lpstr>Wisp</vt:lpstr>
      <vt:lpstr>Module 5 – Protecting against bullying</vt:lpstr>
      <vt:lpstr>USQ MyOpinion Week 4 &amp; 5 Check-in Pilot</vt:lpstr>
      <vt:lpstr>Is it bullying when…</vt:lpstr>
      <vt:lpstr>Definition of bullying</vt:lpstr>
      <vt:lpstr>Misuse of power in a relationship</vt:lpstr>
      <vt:lpstr>Misuse of power in a relationship </vt:lpstr>
      <vt:lpstr>Ongoing and Repeated</vt:lpstr>
      <vt:lpstr>Ongoing and Repeated</vt:lpstr>
      <vt:lpstr>Behaviours that can cause harm</vt:lpstr>
      <vt:lpstr>Behaviours that can cause harm</vt:lpstr>
      <vt:lpstr>Different perspectives on bullying</vt:lpstr>
      <vt:lpstr>Group teaching</vt:lpstr>
      <vt:lpstr>Student Wellbeing Framework</vt:lpstr>
      <vt:lpstr>Cyberbullying</vt:lpstr>
      <vt:lpstr>How can you support a student who is being cyberbullied?</vt:lpstr>
      <vt:lpstr>How can teachers respond if a student tells you they are being bullied?</vt:lpstr>
      <vt:lpstr>Assertiveness skills</vt:lpstr>
      <vt:lpstr>SAFE coping procedure</vt:lpstr>
      <vt:lpstr>Building resilience</vt:lpstr>
      <vt:lpstr>Reporting bullying</vt:lpstr>
      <vt:lpstr>How Australian schools respond</vt:lpstr>
      <vt:lpstr>Restoring Relationships</vt:lpstr>
      <vt:lpstr>Why is this important?</vt:lpstr>
    </vt:vector>
  </TitlesOfParts>
  <Company>University of Southern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ESP3100 – Social and emotional wellbeing in contemporary secondary school contexts</dc:title>
  <dc:creator>Nicole Maden</dc:creator>
  <cp:lastModifiedBy>Liam Hutchison</cp:lastModifiedBy>
  <cp:revision>103</cp:revision>
  <dcterms:created xsi:type="dcterms:W3CDTF">2019-02-23T01:08:10Z</dcterms:created>
  <dcterms:modified xsi:type="dcterms:W3CDTF">2019-09-25T06:52:16Z</dcterms:modified>
</cp:coreProperties>
</file>